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67" r:id="rId3"/>
    <p:sldId id="268" r:id="rId4"/>
    <p:sldId id="628" r:id="rId5"/>
    <p:sldId id="656" r:id="rId6"/>
    <p:sldId id="655" r:id="rId7"/>
    <p:sldId id="666" r:id="rId8"/>
    <p:sldId id="667" r:id="rId9"/>
    <p:sldId id="668" r:id="rId10"/>
    <p:sldId id="669" r:id="rId11"/>
    <p:sldId id="670" r:id="rId12"/>
    <p:sldId id="671" r:id="rId13"/>
    <p:sldId id="660" r:id="rId14"/>
    <p:sldId id="673" r:id="rId15"/>
    <p:sldId id="674" r:id="rId16"/>
    <p:sldId id="675" r:id="rId17"/>
    <p:sldId id="676" r:id="rId18"/>
    <p:sldId id="677" r:id="rId19"/>
    <p:sldId id="672" r:id="rId20"/>
    <p:sldId id="6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a:srgbClr val="BCDCF6"/>
    <a:srgbClr val="01B6EE"/>
    <a:srgbClr val="73C9DC"/>
    <a:srgbClr val="4E8FCD"/>
    <a:srgbClr val="008BD2"/>
    <a:srgbClr val="0F428C"/>
    <a:srgbClr val="FAD0CF"/>
    <a:srgbClr val="01B6ED"/>
    <a:srgbClr val="008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50" autoAdjust="0"/>
    <p:restoredTop sz="85206" autoAdjust="0"/>
  </p:normalViewPr>
  <p:slideViewPr>
    <p:cSldViewPr snapToGrid="0" snapToObjects="1">
      <p:cViewPr varScale="1">
        <p:scale>
          <a:sx n="115" d="100"/>
          <a:sy n="115" d="100"/>
        </p:scale>
        <p:origin x="384" y="184"/>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7" d="100"/>
          <a:sy n="87" d="100"/>
        </p:scale>
        <p:origin x="269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02C166-8C0A-D5F5-4068-8A8BC56F76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R"/>
          </a:p>
        </p:txBody>
      </p:sp>
      <p:sp>
        <p:nvSpPr>
          <p:cNvPr id="3" name="Date Placeholder 2">
            <a:extLst>
              <a:ext uri="{FF2B5EF4-FFF2-40B4-BE49-F238E27FC236}">
                <a16:creationId xmlns:a16="http://schemas.microsoft.com/office/drawing/2014/main" id="{5DFA9348-8D07-45BE-F46E-90B3924D2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96FCE7-95A2-B04F-96F3-1F517A8038A1}" type="datetimeFigureOut">
              <a:rPr lang="en-KR" smtClean="0"/>
              <a:t>10/15/23</a:t>
            </a:fld>
            <a:endParaRPr lang="en-KR"/>
          </a:p>
        </p:txBody>
      </p:sp>
      <p:sp>
        <p:nvSpPr>
          <p:cNvPr id="4" name="Footer Placeholder 3">
            <a:extLst>
              <a:ext uri="{FF2B5EF4-FFF2-40B4-BE49-F238E27FC236}">
                <a16:creationId xmlns:a16="http://schemas.microsoft.com/office/drawing/2014/main" id="{F67A7609-79AE-DF28-445C-0E096212FA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KR"/>
          </a:p>
        </p:txBody>
      </p:sp>
      <p:sp>
        <p:nvSpPr>
          <p:cNvPr id="5" name="Slide Number Placeholder 4">
            <a:extLst>
              <a:ext uri="{FF2B5EF4-FFF2-40B4-BE49-F238E27FC236}">
                <a16:creationId xmlns:a16="http://schemas.microsoft.com/office/drawing/2014/main" id="{7EC091CC-705C-6D42-8EA9-F7EA9FE20E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5C31B3-29A6-DE42-B9CD-F001CA004CDC}" type="slidenum">
              <a:rPr lang="en-KR" smtClean="0"/>
              <a:t>‹#›</a:t>
            </a:fld>
            <a:endParaRPr lang="en-KR"/>
          </a:p>
        </p:txBody>
      </p:sp>
    </p:spTree>
    <p:extLst>
      <p:ext uri="{BB962C8B-B14F-4D97-AF65-F5344CB8AC3E}">
        <p14:creationId xmlns:p14="http://schemas.microsoft.com/office/powerpoint/2010/main" val="1531947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676B2-F1D5-7C42-8690-5E1FEA9EA7C8}" type="datetimeFigureOut">
              <a:rPr lang="en-US" smtClean="0"/>
              <a:t>10/15/23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423EB-90F0-F342-8499-59A73EFCEEBA}" type="slidenum">
              <a:rPr lang="en-US" smtClean="0"/>
              <a:t>‹#›</a:t>
            </a:fld>
            <a:endParaRPr lang="en-US"/>
          </a:p>
        </p:txBody>
      </p:sp>
    </p:spTree>
    <p:extLst>
      <p:ext uri="{BB962C8B-B14F-4D97-AF65-F5344CB8AC3E}">
        <p14:creationId xmlns:p14="http://schemas.microsoft.com/office/powerpoint/2010/main" val="240165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2"/>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233469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EF0CB3-0DE0-C84C-9A4E-CA03BC2029F5}"/>
              </a:ext>
            </a:extLst>
          </p:cNvPr>
          <p:cNvSpPr/>
          <p:nvPr userDrawn="1"/>
        </p:nvSpPr>
        <p:spPr>
          <a:xfrm>
            <a:off x="6111279" y="1110407"/>
            <a:ext cx="5050420" cy="2500131"/>
          </a:xfrm>
          <a:prstGeom prst="rect">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07BEA52-9F13-594B-850F-DF911FC9AD9A}"/>
              </a:ext>
            </a:extLst>
          </p:cNvPr>
          <p:cNvSpPr/>
          <p:nvPr userDrawn="1"/>
        </p:nvSpPr>
        <p:spPr>
          <a:xfrm>
            <a:off x="1060859" y="3597954"/>
            <a:ext cx="5050420" cy="2500131"/>
          </a:xfrm>
          <a:prstGeom prst="rect">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2"/>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6535684" y="1473347"/>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Text Placeholder 3">
            <a:extLst>
              <a:ext uri="{FF2B5EF4-FFF2-40B4-BE49-F238E27FC236}">
                <a16:creationId xmlns:a16="http://schemas.microsoft.com/office/drawing/2014/main" id="{6C5A7C57-9811-E340-8A05-15A5C279AC9C}"/>
              </a:ext>
            </a:extLst>
          </p:cNvPr>
          <p:cNvSpPr>
            <a:spLocks noGrp="1"/>
          </p:cNvSpPr>
          <p:nvPr>
            <p:ph type="body" sz="half" idx="13"/>
          </p:nvPr>
        </p:nvSpPr>
        <p:spPr>
          <a:xfrm>
            <a:off x="1471817" y="3965796"/>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1127E308-AAEF-CF4B-AB67-1B4F1EF901CE}"/>
              </a:ext>
            </a:extLst>
          </p:cNvPr>
          <p:cNvSpPr>
            <a:spLocks noGrp="1"/>
          </p:cNvSpPr>
          <p:nvPr>
            <p:ph type="pic" sz="quarter" idx="14"/>
          </p:nvPr>
        </p:nvSpPr>
        <p:spPr>
          <a:xfrm>
            <a:off x="1060859" y="1110407"/>
            <a:ext cx="5050420" cy="2479994"/>
          </a:xfrm>
        </p:spPr>
        <p:txBody>
          <a:bodyPr/>
          <a:lstStyle>
            <a:lvl1pPr marL="0" indent="0" algn="ctr">
              <a:buNone/>
              <a:defRPr/>
            </a:lvl1pPr>
          </a:lstStyle>
          <a:p>
            <a:endParaRPr lang="en-US" dirty="0"/>
          </a:p>
        </p:txBody>
      </p:sp>
      <p:sp>
        <p:nvSpPr>
          <p:cNvPr id="18" name="Picture Placeholder 2">
            <a:extLst>
              <a:ext uri="{FF2B5EF4-FFF2-40B4-BE49-F238E27FC236}">
                <a16:creationId xmlns:a16="http://schemas.microsoft.com/office/drawing/2014/main" id="{2A178B35-AC64-A640-BE34-8D74BAFF91C5}"/>
              </a:ext>
            </a:extLst>
          </p:cNvPr>
          <p:cNvSpPr>
            <a:spLocks noGrp="1"/>
          </p:cNvSpPr>
          <p:nvPr>
            <p:ph type="pic" sz="quarter" idx="15"/>
          </p:nvPr>
        </p:nvSpPr>
        <p:spPr>
          <a:xfrm>
            <a:off x="6111279" y="3597954"/>
            <a:ext cx="5050420" cy="2479994"/>
          </a:xfrm>
        </p:spPr>
        <p:txBody>
          <a:bodyPr/>
          <a:lstStyle>
            <a:lvl1pPr marL="0" indent="0" algn="ctr">
              <a:buNone/>
              <a:defRPr/>
            </a:lvl1pPr>
          </a:lstStyle>
          <a:p>
            <a:endParaRPr lang="en-US" dirty="0"/>
          </a:p>
        </p:txBody>
      </p:sp>
      <p:sp>
        <p:nvSpPr>
          <p:cNvPr id="26" name="Date Placeholder 3">
            <a:extLst>
              <a:ext uri="{FF2B5EF4-FFF2-40B4-BE49-F238E27FC236}">
                <a16:creationId xmlns:a16="http://schemas.microsoft.com/office/drawing/2014/main" id="{8A36B2F6-5BAF-054B-9D2D-E5B5BB887CAD}"/>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27" name="Footer Placeholder 4">
            <a:extLst>
              <a:ext uri="{FF2B5EF4-FFF2-40B4-BE49-F238E27FC236}">
                <a16:creationId xmlns:a16="http://schemas.microsoft.com/office/drawing/2014/main" id="{B53BE3F0-91CC-0843-AD5C-40BEB384727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8" name="Slide Number Placeholder 5">
            <a:extLst>
              <a:ext uri="{FF2B5EF4-FFF2-40B4-BE49-F238E27FC236}">
                <a16:creationId xmlns:a16="http://schemas.microsoft.com/office/drawing/2014/main" id="{84BC849F-DA56-9E4D-817A-FFA6F412DB53}"/>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3"/>
          <a:srcRect/>
          <a:stretch/>
        </p:blipFill>
        <p:spPr>
          <a:xfrm>
            <a:off x="-10391" y="10391"/>
            <a:ext cx="12192000" cy="6858000"/>
          </a:xfrm>
          <a:prstGeom prst="rect">
            <a:avLst/>
          </a:prstGeom>
        </p:spPr>
      </p:pic>
    </p:spTree>
    <p:extLst>
      <p:ext uri="{BB962C8B-B14F-4D97-AF65-F5344CB8AC3E}">
        <p14:creationId xmlns:p14="http://schemas.microsoft.com/office/powerpoint/2010/main" val="59754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_Title and Conten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799447" y="1368775"/>
            <a:ext cx="5659624" cy="4112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6750423" y="1396792"/>
            <a:ext cx="4622099" cy="1144701"/>
          </a:xfrm>
        </p:spPr>
        <p:txBody>
          <a:bodyPr>
            <a:noAutofit/>
          </a:bodyPr>
          <a:lstStyle>
            <a:lvl1pPr>
              <a:defRPr sz="2400" b="1">
                <a:solidFill>
                  <a:schemeClr val="tx2"/>
                </a:solidFill>
              </a:defRPr>
            </a:lvl1pPr>
          </a:lstStyle>
          <a:p>
            <a:r>
              <a:rPr lang="en-US" dirty="0"/>
              <a:t>Text slide with one photo,</a:t>
            </a:r>
            <a:br>
              <a:rPr lang="en-US" dirty="0"/>
            </a:br>
            <a:r>
              <a:rPr lang="en-US" dirty="0"/>
              <a:t>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6750423" y="2693826"/>
            <a:ext cx="4622100" cy="2767382"/>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Date Placeholder 3">
            <a:extLst>
              <a:ext uri="{FF2B5EF4-FFF2-40B4-BE49-F238E27FC236}">
                <a16:creationId xmlns:a16="http://schemas.microsoft.com/office/drawing/2014/main" id="{BE8FA0AC-4352-864E-9FC4-0E194DA8235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14" name="Footer Placeholder 4">
            <a:extLst>
              <a:ext uri="{FF2B5EF4-FFF2-40B4-BE49-F238E27FC236}">
                <a16:creationId xmlns:a16="http://schemas.microsoft.com/office/drawing/2014/main" id="{6D85015A-8FD4-7544-8C70-CDA09487D30C}"/>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39072AF3-879A-014A-B657-2755441DECD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2398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30306" y="1368775"/>
            <a:ext cx="5665694"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956585" y="3746744"/>
            <a:ext cx="10056556" cy="503393"/>
          </a:xfrm>
        </p:spPr>
        <p:txBody>
          <a:bodyPr>
            <a:noAutofit/>
          </a:bodyPr>
          <a:lstStyle>
            <a:lvl1pPr>
              <a:defRPr sz="2400" b="1">
                <a:solidFill>
                  <a:schemeClr val="tx2"/>
                </a:solidFill>
              </a:defRPr>
            </a:lvl1pPr>
          </a:lstStyle>
          <a:p>
            <a:r>
              <a:rPr lang="en-US" dirty="0"/>
              <a:t>Text slide with two photos, 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956585" y="4474211"/>
            <a:ext cx="10056556" cy="1143376"/>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6196283" y="1368775"/>
            <a:ext cx="5549153"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Date Placeholder 3">
            <a:extLst>
              <a:ext uri="{FF2B5EF4-FFF2-40B4-BE49-F238E27FC236}">
                <a16:creationId xmlns:a16="http://schemas.microsoft.com/office/drawing/2014/main" id="{7736CCE7-926F-FF4C-84CC-7C163E61AEAA}"/>
              </a:ext>
            </a:extLst>
          </p:cNvPr>
          <p:cNvSpPr>
            <a:spLocks noGrp="1"/>
          </p:cNvSpPr>
          <p:nvPr>
            <p:ph type="dt" sz="half" idx="10"/>
          </p:nvPr>
        </p:nvSpPr>
        <p:spPr>
          <a:xfrm>
            <a:off x="8743950" y="6188675"/>
            <a:ext cx="1275384" cy="365125"/>
          </a:xfrm>
        </p:spPr>
        <p:txBody>
          <a:bodyPr/>
          <a:lstStyle>
            <a:lvl1pPr algn="ctr">
              <a:defRPr/>
            </a:lvl1pPr>
          </a:lstStyle>
          <a:p>
            <a:fld id="{D65460C0-EAAC-224C-BF9C-B28038AF74D0}" type="datetime3">
              <a:rPr lang="en-US" smtClean="0"/>
              <a:pPr/>
              <a:t>15 October 2023</a:t>
            </a:fld>
            <a:endParaRPr lang="en-US" dirty="0"/>
          </a:p>
        </p:txBody>
      </p:sp>
      <p:sp>
        <p:nvSpPr>
          <p:cNvPr id="15" name="Footer Placeholder 4">
            <a:extLst>
              <a:ext uri="{FF2B5EF4-FFF2-40B4-BE49-F238E27FC236}">
                <a16:creationId xmlns:a16="http://schemas.microsoft.com/office/drawing/2014/main" id="{292994DC-B89D-A849-A3C1-E4D5A20558EB}"/>
              </a:ext>
            </a:extLst>
          </p:cNvPr>
          <p:cNvSpPr>
            <a:spLocks noGrp="1"/>
          </p:cNvSpPr>
          <p:nvPr>
            <p:ph type="ftr" sz="quarter" idx="11"/>
          </p:nvPr>
        </p:nvSpPr>
        <p:spPr>
          <a:xfrm>
            <a:off x="10019334" y="6188675"/>
            <a:ext cx="1892461" cy="365125"/>
          </a:xfrm>
        </p:spPr>
        <p:txBody>
          <a:bodyPr/>
          <a:lstStyle>
            <a:lvl1pPr algn="l">
              <a:defRPr/>
            </a:lvl1pPr>
          </a:lstStyle>
          <a:p>
            <a:r>
              <a:rPr lang="en-US"/>
              <a:t>Title of the presentation</a:t>
            </a:r>
            <a:endParaRPr lang="en-US" dirty="0"/>
          </a:p>
        </p:txBody>
      </p:sp>
      <p:sp>
        <p:nvSpPr>
          <p:cNvPr id="16" name="Slide Number Placeholder 5">
            <a:extLst>
              <a:ext uri="{FF2B5EF4-FFF2-40B4-BE49-F238E27FC236}">
                <a16:creationId xmlns:a16="http://schemas.microsoft.com/office/drawing/2014/main" id="{5453D76B-BDBB-AB45-B9AF-75C71231596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601583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84093" y="1130985"/>
            <a:ext cx="3696097"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2407024" y="3630609"/>
            <a:ext cx="7436223" cy="423267"/>
          </a:xfrm>
        </p:spPr>
        <p:txBody>
          <a:bodyPr>
            <a:noAutofit/>
          </a:bodyPr>
          <a:lstStyle>
            <a:lvl1pPr algn="ctr">
              <a:defRPr sz="2400" b="1">
                <a:solidFill>
                  <a:schemeClr val="tx2"/>
                </a:solidFill>
              </a:defRPr>
            </a:lvl1pPr>
          </a:lstStyle>
          <a:p>
            <a:r>
              <a:rPr lang="en-US" dirty="0"/>
              <a:t>Text slide with three photos, with three columns</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842247"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4339755"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B869D3B0-6636-0D4A-B955-B854D3B03D17}"/>
              </a:ext>
            </a:extLst>
          </p:cNvPr>
          <p:cNvSpPr>
            <a:spLocks noGrp="1"/>
          </p:cNvSpPr>
          <p:nvPr>
            <p:ph type="pic" idx="15"/>
          </p:nvPr>
        </p:nvSpPr>
        <p:spPr>
          <a:xfrm>
            <a:off x="8119388"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Content Placeholder 2">
            <a:extLst>
              <a:ext uri="{FF2B5EF4-FFF2-40B4-BE49-F238E27FC236}">
                <a16:creationId xmlns:a16="http://schemas.microsoft.com/office/drawing/2014/main" id="{022C0EE6-FF86-F04C-94E4-4E1BF125FB72}"/>
              </a:ext>
            </a:extLst>
          </p:cNvPr>
          <p:cNvSpPr>
            <a:spLocks noGrp="1"/>
          </p:cNvSpPr>
          <p:nvPr>
            <p:ph idx="16"/>
          </p:nvPr>
        </p:nvSpPr>
        <p:spPr>
          <a:xfrm>
            <a:off x="4703944"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a:extLst>
              <a:ext uri="{FF2B5EF4-FFF2-40B4-BE49-F238E27FC236}">
                <a16:creationId xmlns:a16="http://schemas.microsoft.com/office/drawing/2014/main" id="{0D3215A9-1BAF-9E4D-8BF8-F23105310D54}"/>
              </a:ext>
            </a:extLst>
          </p:cNvPr>
          <p:cNvSpPr>
            <a:spLocks noGrp="1"/>
          </p:cNvSpPr>
          <p:nvPr>
            <p:ph idx="17"/>
          </p:nvPr>
        </p:nvSpPr>
        <p:spPr>
          <a:xfrm>
            <a:off x="7565642"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Date Placeholder 3">
            <a:extLst>
              <a:ext uri="{FF2B5EF4-FFF2-40B4-BE49-F238E27FC236}">
                <a16:creationId xmlns:a16="http://schemas.microsoft.com/office/drawing/2014/main" id="{CD839446-51BA-DC47-8271-30C92E537F93}"/>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15" name="Footer Placeholder 4">
            <a:extLst>
              <a:ext uri="{FF2B5EF4-FFF2-40B4-BE49-F238E27FC236}">
                <a16:creationId xmlns:a16="http://schemas.microsoft.com/office/drawing/2014/main" id="{3075A06F-74AF-1A43-955E-6E2470551F29}"/>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9" name="Slide Number Placeholder 5">
            <a:extLst>
              <a:ext uri="{FF2B5EF4-FFF2-40B4-BE49-F238E27FC236}">
                <a16:creationId xmlns:a16="http://schemas.microsoft.com/office/drawing/2014/main" id="{A9FE3760-4B94-EE42-BD59-00360B36EDB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41460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068552" y="2868428"/>
            <a:ext cx="10060112" cy="2212728"/>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B227C8E9-8C6F-D840-9D97-C1ADEA24108A}"/>
              </a:ext>
            </a:extLst>
          </p:cNvPr>
          <p:cNvSpPr>
            <a:spLocks noGrp="1"/>
          </p:cNvSpPr>
          <p:nvPr>
            <p:ph type="title" hasCustomPrompt="1"/>
          </p:nvPr>
        </p:nvSpPr>
        <p:spPr>
          <a:xfrm>
            <a:off x="1068552" y="1929737"/>
            <a:ext cx="10054896" cy="624260"/>
          </a:xfrm>
        </p:spPr>
        <p:txBody>
          <a:bodyPr>
            <a:noAutofit/>
          </a:bodyPr>
          <a:lstStyle>
            <a:lvl1pPr>
              <a:defRPr sz="3000" b="1">
                <a:solidFill>
                  <a:schemeClr val="tx2"/>
                </a:solidFill>
              </a:defRPr>
            </a:lvl1pPr>
          </a:lstStyle>
          <a:p>
            <a:r>
              <a:rPr lang="en-US" dirty="0"/>
              <a:t>Agenda alternative or text only</a:t>
            </a:r>
          </a:p>
        </p:txBody>
      </p:sp>
    </p:spTree>
    <p:extLst>
      <p:ext uri="{BB962C8B-B14F-4D97-AF65-F5344CB8AC3E}">
        <p14:creationId xmlns:p14="http://schemas.microsoft.com/office/powerpoint/2010/main" val="325366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4C5472-BBA5-A949-BF0B-B2862278C1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C633DC67-2E7A-D249-99F3-A64CCE125AA4}"/>
              </a:ext>
            </a:extLst>
          </p:cNvPr>
          <p:cNvSpPr>
            <a:spLocks noGrp="1"/>
          </p:cNvSpPr>
          <p:nvPr>
            <p:ph sz="quarter" idx="10" hasCustomPrompt="1"/>
          </p:nvPr>
        </p:nvSpPr>
        <p:spPr>
          <a:xfrm>
            <a:off x="1596737" y="1838902"/>
            <a:ext cx="8939646" cy="3335770"/>
          </a:xfrm>
        </p:spPr>
        <p:txBody>
          <a:bodyPr/>
          <a:lstStyle>
            <a:lvl1pPr marL="0" indent="0" algn="ctr">
              <a:buNone/>
              <a:defRPr b="1">
                <a:solidFill>
                  <a:schemeClr val="tx2"/>
                </a:solidFill>
              </a:defRPr>
            </a:lvl1pPr>
          </a:lstStyle>
          <a:p>
            <a:pPr lvl="0"/>
            <a:r>
              <a:rPr lang="en-US" dirty="0"/>
              <a:t>Insert table, chart, </a:t>
            </a:r>
            <a:r>
              <a:rPr lang="en-US" dirty="0" err="1"/>
              <a:t>grap</a:t>
            </a:r>
            <a:r>
              <a:rPr lang="en-US" dirty="0"/>
              <a:t> in the frame</a:t>
            </a:r>
          </a:p>
        </p:txBody>
      </p:sp>
      <p:pic>
        <p:nvPicPr>
          <p:cNvPr id="14" name="Picture 13">
            <a:extLst>
              <a:ext uri="{FF2B5EF4-FFF2-40B4-BE49-F238E27FC236}">
                <a16:creationId xmlns:a16="http://schemas.microsoft.com/office/drawing/2014/main" id="{5A4D5376-881F-1E4A-AF44-643124177607}"/>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5" name="Date Placeholder 3">
            <a:extLst>
              <a:ext uri="{FF2B5EF4-FFF2-40B4-BE49-F238E27FC236}">
                <a16:creationId xmlns:a16="http://schemas.microsoft.com/office/drawing/2014/main" id="{AEA93053-56AE-574E-B60D-33F4FA5A12E8}"/>
              </a:ext>
            </a:extLst>
          </p:cNvPr>
          <p:cNvSpPr>
            <a:spLocks noGrp="1"/>
          </p:cNvSpPr>
          <p:nvPr>
            <p:ph type="dt" sz="half" idx="11"/>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16" name="Footer Placeholder 4">
            <a:extLst>
              <a:ext uri="{FF2B5EF4-FFF2-40B4-BE49-F238E27FC236}">
                <a16:creationId xmlns:a16="http://schemas.microsoft.com/office/drawing/2014/main" id="{7FAAE9E1-98F1-2340-9143-4425CDC4777F}"/>
              </a:ext>
            </a:extLst>
          </p:cNvPr>
          <p:cNvSpPr>
            <a:spLocks noGrp="1"/>
          </p:cNvSpPr>
          <p:nvPr>
            <p:ph type="ftr" sz="quarter" idx="12"/>
          </p:nvPr>
        </p:nvSpPr>
        <p:spPr>
          <a:xfrm>
            <a:off x="10019334" y="6188675"/>
            <a:ext cx="1892461" cy="365125"/>
          </a:xfrm>
        </p:spPr>
        <p:txBody>
          <a:bodyPr/>
          <a:lstStyle/>
          <a:p>
            <a:pPr algn="l"/>
            <a:r>
              <a:rPr lang="en-US" dirty="0"/>
              <a:t>Title of the presentation</a:t>
            </a:r>
          </a:p>
        </p:txBody>
      </p:sp>
      <p:sp>
        <p:nvSpPr>
          <p:cNvPr id="17" name="Slide Number Placeholder 5">
            <a:extLst>
              <a:ext uri="{FF2B5EF4-FFF2-40B4-BE49-F238E27FC236}">
                <a16:creationId xmlns:a16="http://schemas.microsoft.com/office/drawing/2014/main" id="{5EA6DFF7-213B-3D45-9DAE-43DF4DEACC0F}"/>
              </a:ext>
            </a:extLst>
          </p:cNvPr>
          <p:cNvSpPr>
            <a:spLocks noGrp="1"/>
          </p:cNvSpPr>
          <p:nvPr>
            <p:ph type="sldNum" sz="quarter" idx="13"/>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4161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1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4343937" y="2841113"/>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459039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42300" y="2778767"/>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366088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5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1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E43B8B-25F1-F344-B42F-06AB6E3B6A72}"/>
              </a:ext>
            </a:extLst>
          </p:cNvPr>
          <p:cNvSpPr/>
          <p:nvPr userDrawn="1"/>
        </p:nvSpPr>
        <p:spPr>
          <a:xfrm>
            <a:off x="0" y="1070937"/>
            <a:ext cx="12192000" cy="5787063"/>
          </a:xfrm>
          <a:prstGeom prst="rect">
            <a:avLst/>
          </a:prstGeom>
          <a:solidFill>
            <a:srgbClr val="C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CED53D-E33E-0B48-A0D5-351897961CA2}"/>
              </a:ext>
            </a:extLst>
          </p:cNvPr>
          <p:cNvSpPr txBox="1"/>
          <p:nvPr userDrawn="1"/>
        </p:nvSpPr>
        <p:spPr>
          <a:xfrm>
            <a:off x="3027328" y="5363522"/>
            <a:ext cx="6137343" cy="1077218"/>
          </a:xfrm>
          <a:prstGeom prst="rect">
            <a:avLst/>
          </a:prstGeom>
          <a:noFill/>
        </p:spPr>
        <p:txBody>
          <a:bodyPr wrap="square">
            <a:spAutoFit/>
          </a:bodyPr>
          <a:lstStyle/>
          <a:p>
            <a:pPr marL="0" marR="0" algn="ctr">
              <a:spcBef>
                <a:spcPts val="0"/>
              </a:spcBef>
            </a:pPr>
            <a:r>
              <a:rPr lang="en-US" sz="1600" b="1"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Mekong Institute</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123 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Mittraphap</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Rd., Muang District,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Khon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Kaen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40002, THAILAND  </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Tel.  : +66 (0) 4320 2411</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Fax. : +66 (0) 4320 3656</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Email : information@mekonginstitute.org</a:t>
            </a:r>
          </a:p>
        </p:txBody>
      </p:sp>
      <p:sp>
        <p:nvSpPr>
          <p:cNvPr id="10" name="Rectangle 9">
            <a:extLst>
              <a:ext uri="{FF2B5EF4-FFF2-40B4-BE49-F238E27FC236}">
                <a16:creationId xmlns:a16="http://schemas.microsoft.com/office/drawing/2014/main" id="{66C836DB-F088-0249-B842-2553B442EAD0}"/>
              </a:ext>
            </a:extLst>
          </p:cNvPr>
          <p:cNvSpPr/>
          <p:nvPr userDrawn="1"/>
        </p:nvSpPr>
        <p:spPr>
          <a:xfrm>
            <a:off x="0" y="2317"/>
            <a:ext cx="12192000" cy="4105054"/>
          </a:xfrm>
          <a:prstGeom prst="rect">
            <a:avLst/>
          </a:prstGeom>
          <a:solidFill>
            <a:srgbClr val="00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43A378-9152-644D-A594-50118E3F1098}"/>
              </a:ext>
            </a:extLst>
          </p:cNvPr>
          <p:cNvPicPr>
            <a:picLocks noChangeAspect="1"/>
          </p:cNvPicPr>
          <p:nvPr userDrawn="1"/>
        </p:nvPicPr>
        <p:blipFill>
          <a:blip r:embed="rId2"/>
          <a:stretch>
            <a:fillRect/>
          </a:stretch>
        </p:blipFill>
        <p:spPr>
          <a:xfrm>
            <a:off x="4982557" y="929925"/>
            <a:ext cx="2063702" cy="734937"/>
          </a:xfrm>
          <a:prstGeom prst="rect">
            <a:avLst/>
          </a:prstGeom>
        </p:spPr>
      </p:pic>
      <p:sp>
        <p:nvSpPr>
          <p:cNvPr id="13" name="TextBox 12">
            <a:extLst>
              <a:ext uri="{FF2B5EF4-FFF2-40B4-BE49-F238E27FC236}">
                <a16:creationId xmlns:a16="http://schemas.microsoft.com/office/drawing/2014/main" id="{1BCC506C-EF80-884D-A860-178EE160D68B}"/>
              </a:ext>
            </a:extLst>
          </p:cNvPr>
          <p:cNvSpPr txBox="1"/>
          <p:nvPr userDrawn="1"/>
        </p:nvSpPr>
        <p:spPr>
          <a:xfrm>
            <a:off x="6814937" y="4430766"/>
            <a:ext cx="1454565" cy="276998"/>
          </a:xfrm>
          <a:prstGeom prst="rect">
            <a:avLst/>
          </a:prstGeom>
          <a:noFill/>
        </p:spPr>
        <p:txBody>
          <a:bodyPr wrap="none" rtlCol="0">
            <a:spAutoFit/>
          </a:bodyPr>
          <a:lstStyle/>
          <a:p>
            <a:pPr algn="ctr"/>
            <a:r>
              <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rPr>
              <a:t>Mekong Institute</a:t>
            </a:r>
          </a:p>
        </p:txBody>
      </p:sp>
      <p:sp>
        <p:nvSpPr>
          <p:cNvPr id="14" name="TextBox 13">
            <a:extLst>
              <a:ext uri="{FF2B5EF4-FFF2-40B4-BE49-F238E27FC236}">
                <a16:creationId xmlns:a16="http://schemas.microsoft.com/office/drawing/2014/main" id="{30122B04-515E-6242-A0C4-4BA729995080}"/>
              </a:ext>
            </a:extLst>
          </p:cNvPr>
          <p:cNvSpPr txBox="1"/>
          <p:nvPr userDrawn="1"/>
        </p:nvSpPr>
        <p:spPr>
          <a:xfrm>
            <a:off x="4471922"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5" name="TextBox 14">
            <a:extLst>
              <a:ext uri="{FF2B5EF4-FFF2-40B4-BE49-F238E27FC236}">
                <a16:creationId xmlns:a16="http://schemas.microsoft.com/office/drawing/2014/main" id="{B687265A-551B-ED4C-B2AD-F0F5017BF3C4}"/>
              </a:ext>
            </a:extLst>
          </p:cNvPr>
          <p:cNvSpPr txBox="1"/>
          <p:nvPr userDrawn="1"/>
        </p:nvSpPr>
        <p:spPr>
          <a:xfrm>
            <a:off x="2300918"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B93F327C-0DF9-CD40-99CF-B58A35EADC17}"/>
              </a:ext>
            </a:extLst>
          </p:cNvPr>
          <p:cNvSpPr txBox="1"/>
          <p:nvPr userDrawn="1"/>
        </p:nvSpPr>
        <p:spPr>
          <a:xfrm>
            <a:off x="8899549" y="4430766"/>
            <a:ext cx="1366080" cy="276999"/>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1C6D5D1-4E3D-1A41-AEDB-E49B20EFC410}"/>
              </a:ext>
            </a:extLst>
          </p:cNvPr>
          <p:cNvGrpSpPr/>
          <p:nvPr userDrawn="1"/>
        </p:nvGrpSpPr>
        <p:grpSpPr>
          <a:xfrm>
            <a:off x="9216541" y="3801190"/>
            <a:ext cx="538298" cy="538298"/>
            <a:chOff x="9216541" y="3801190"/>
            <a:chExt cx="538298" cy="538298"/>
          </a:xfrm>
        </p:grpSpPr>
        <p:sp>
          <p:nvSpPr>
            <p:cNvPr id="18" name="Oval 17">
              <a:extLst>
                <a:ext uri="{FF2B5EF4-FFF2-40B4-BE49-F238E27FC236}">
                  <a16:creationId xmlns:a16="http://schemas.microsoft.com/office/drawing/2014/main" id="{E12DA9A5-6DCC-3F43-B00D-8FCA453BAF3A}"/>
                </a:ext>
              </a:extLst>
            </p:cNvPr>
            <p:cNvSpPr/>
            <p:nvPr/>
          </p:nvSpPr>
          <p:spPr>
            <a:xfrm>
              <a:off x="9216541" y="3801190"/>
              <a:ext cx="538298" cy="538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4B86F3F-0084-9347-91BE-C27C46A729F6}"/>
                </a:ext>
              </a:extLst>
            </p:cNvPr>
            <p:cNvPicPr>
              <a:picLocks noChangeAspect="1"/>
            </p:cNvPicPr>
            <p:nvPr/>
          </p:nvPicPr>
          <p:blipFill>
            <a:blip r:embed="rId3"/>
            <a:stretch>
              <a:fillRect/>
            </a:stretch>
          </p:blipFill>
          <p:spPr>
            <a:xfrm>
              <a:off x="9297866" y="3943599"/>
              <a:ext cx="377762" cy="303354"/>
            </a:xfrm>
            <a:prstGeom prst="rect">
              <a:avLst/>
            </a:prstGeom>
          </p:spPr>
        </p:pic>
      </p:grpSp>
      <p:grpSp>
        <p:nvGrpSpPr>
          <p:cNvPr id="20" name="Group 19">
            <a:extLst>
              <a:ext uri="{FF2B5EF4-FFF2-40B4-BE49-F238E27FC236}">
                <a16:creationId xmlns:a16="http://schemas.microsoft.com/office/drawing/2014/main" id="{B2EB56A7-A0C4-A745-B8FB-926DE945A0C1}"/>
              </a:ext>
            </a:extLst>
          </p:cNvPr>
          <p:cNvGrpSpPr/>
          <p:nvPr userDrawn="1"/>
        </p:nvGrpSpPr>
        <p:grpSpPr>
          <a:xfrm>
            <a:off x="5050812" y="3801896"/>
            <a:ext cx="538038" cy="531425"/>
            <a:chOff x="5050812" y="3801896"/>
            <a:chExt cx="538038" cy="531425"/>
          </a:xfrm>
        </p:grpSpPr>
        <p:sp>
          <p:nvSpPr>
            <p:cNvPr id="21" name="Rounded Rectangle 20">
              <a:extLst>
                <a:ext uri="{FF2B5EF4-FFF2-40B4-BE49-F238E27FC236}">
                  <a16:creationId xmlns:a16="http://schemas.microsoft.com/office/drawing/2014/main" id="{EFB3CE61-B1CB-B74B-931E-F49AF5F4830B}"/>
                </a:ext>
              </a:extLst>
            </p:cNvPr>
            <p:cNvSpPr/>
            <p:nvPr/>
          </p:nvSpPr>
          <p:spPr>
            <a:xfrm>
              <a:off x="5050812" y="3801896"/>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2E5AEA2-DDC2-8148-B168-8756C0E0E815}"/>
                </a:ext>
              </a:extLst>
            </p:cNvPr>
            <p:cNvPicPr>
              <a:picLocks noChangeAspect="1"/>
            </p:cNvPicPr>
            <p:nvPr/>
          </p:nvPicPr>
          <p:blipFill>
            <a:blip r:embed="rId4"/>
            <a:stretch>
              <a:fillRect/>
            </a:stretch>
          </p:blipFill>
          <p:spPr>
            <a:xfrm>
              <a:off x="5076302" y="3830755"/>
              <a:ext cx="485967" cy="501154"/>
            </a:xfrm>
            <a:prstGeom prst="rect">
              <a:avLst/>
            </a:prstGeom>
          </p:spPr>
        </p:pic>
      </p:grpSp>
      <p:grpSp>
        <p:nvGrpSpPr>
          <p:cNvPr id="23" name="Group 22">
            <a:extLst>
              <a:ext uri="{FF2B5EF4-FFF2-40B4-BE49-F238E27FC236}">
                <a16:creationId xmlns:a16="http://schemas.microsoft.com/office/drawing/2014/main" id="{09891F93-A878-4040-92C7-3FBB2569359B}"/>
              </a:ext>
            </a:extLst>
          </p:cNvPr>
          <p:cNvGrpSpPr/>
          <p:nvPr userDrawn="1"/>
        </p:nvGrpSpPr>
        <p:grpSpPr>
          <a:xfrm>
            <a:off x="2834970" y="3801451"/>
            <a:ext cx="538037" cy="538037"/>
            <a:chOff x="2834970" y="3801451"/>
            <a:chExt cx="538037" cy="538037"/>
          </a:xfrm>
        </p:grpSpPr>
        <p:sp>
          <p:nvSpPr>
            <p:cNvPr id="24" name="Oval 23">
              <a:extLst>
                <a:ext uri="{FF2B5EF4-FFF2-40B4-BE49-F238E27FC236}">
                  <a16:creationId xmlns:a16="http://schemas.microsoft.com/office/drawing/2014/main" id="{B592AF78-1262-B94F-9084-5D13A434D74A}"/>
                </a:ext>
              </a:extLst>
            </p:cNvPr>
            <p:cNvSpPr/>
            <p:nvPr/>
          </p:nvSpPr>
          <p:spPr>
            <a:xfrm>
              <a:off x="2834970" y="3801451"/>
              <a:ext cx="538037" cy="538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6962B5E-CAE8-C843-8BD2-2F912FC7BAFC}"/>
                </a:ext>
              </a:extLst>
            </p:cNvPr>
            <p:cNvPicPr>
              <a:picLocks noChangeAspect="1"/>
            </p:cNvPicPr>
            <p:nvPr/>
          </p:nvPicPr>
          <p:blipFill>
            <a:blip r:embed="rId5"/>
            <a:stretch>
              <a:fillRect/>
            </a:stretch>
          </p:blipFill>
          <p:spPr>
            <a:xfrm>
              <a:off x="2873590" y="3829303"/>
              <a:ext cx="460795" cy="475197"/>
            </a:xfrm>
            <a:prstGeom prst="rect">
              <a:avLst/>
            </a:prstGeom>
          </p:spPr>
        </p:pic>
      </p:grpSp>
      <p:grpSp>
        <p:nvGrpSpPr>
          <p:cNvPr id="26" name="Group 25">
            <a:extLst>
              <a:ext uri="{FF2B5EF4-FFF2-40B4-BE49-F238E27FC236}">
                <a16:creationId xmlns:a16="http://schemas.microsoft.com/office/drawing/2014/main" id="{D88B72BB-350E-D846-843B-5CDACB5CD0F9}"/>
              </a:ext>
            </a:extLst>
          </p:cNvPr>
          <p:cNvGrpSpPr/>
          <p:nvPr userDrawn="1"/>
        </p:nvGrpSpPr>
        <p:grpSpPr>
          <a:xfrm>
            <a:off x="7285078" y="3801190"/>
            <a:ext cx="538038" cy="531425"/>
            <a:chOff x="7285078" y="3801190"/>
            <a:chExt cx="538038" cy="531425"/>
          </a:xfrm>
        </p:grpSpPr>
        <p:sp>
          <p:nvSpPr>
            <p:cNvPr id="27" name="Rounded Rectangle 26">
              <a:extLst>
                <a:ext uri="{FF2B5EF4-FFF2-40B4-BE49-F238E27FC236}">
                  <a16:creationId xmlns:a16="http://schemas.microsoft.com/office/drawing/2014/main" id="{6592742C-E5A5-9648-BCE4-B9FB78F24353}"/>
                </a:ext>
              </a:extLst>
            </p:cNvPr>
            <p:cNvSpPr/>
            <p:nvPr/>
          </p:nvSpPr>
          <p:spPr>
            <a:xfrm>
              <a:off x="7285078" y="3801190"/>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241C66A4-7859-A74A-B216-68DE096EB5C4}"/>
                </a:ext>
              </a:extLst>
            </p:cNvPr>
            <p:cNvPicPr>
              <a:picLocks noChangeAspect="1"/>
            </p:cNvPicPr>
            <p:nvPr/>
          </p:nvPicPr>
          <p:blipFill>
            <a:blip r:embed="rId6"/>
            <a:stretch>
              <a:fillRect/>
            </a:stretch>
          </p:blipFill>
          <p:spPr>
            <a:xfrm>
              <a:off x="7307316" y="3820122"/>
              <a:ext cx="493562" cy="493562"/>
            </a:xfrm>
            <a:prstGeom prst="rect">
              <a:avLst/>
            </a:prstGeom>
          </p:spPr>
        </p:pic>
      </p:grpSp>
      <p:sp>
        <p:nvSpPr>
          <p:cNvPr id="29" name="Title 28">
            <a:extLst>
              <a:ext uri="{FF2B5EF4-FFF2-40B4-BE49-F238E27FC236}">
                <a16:creationId xmlns:a16="http://schemas.microsoft.com/office/drawing/2014/main" id="{5736BA04-3144-4D46-94D5-34AB5DCD4075}"/>
              </a:ext>
            </a:extLst>
          </p:cNvPr>
          <p:cNvSpPr>
            <a:spLocks noGrp="1"/>
          </p:cNvSpPr>
          <p:nvPr>
            <p:ph type="title"/>
          </p:nvPr>
        </p:nvSpPr>
        <p:spPr>
          <a:xfrm>
            <a:off x="3269620" y="2320620"/>
            <a:ext cx="6183687" cy="899536"/>
          </a:xfrm>
        </p:spPr>
        <p:txBody>
          <a:bodyPr/>
          <a:lstStyle>
            <a:lvl1pPr algn="ct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689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3645030" y="2378362"/>
            <a:ext cx="4974037" cy="976746"/>
          </a:xfrm>
        </p:spPr>
        <p:txBody>
          <a:bodyPr anchor="b">
            <a:noAutofit/>
          </a:bodyPr>
          <a:lstStyle>
            <a:lvl1pPr algn="ctr">
              <a:defRPr sz="4400" b="1">
                <a:solidFill>
                  <a:schemeClr val="tx2"/>
                </a:solidFill>
              </a:defRPr>
            </a:lvl1pPr>
          </a:lstStyle>
          <a:p>
            <a:r>
              <a:rPr lang="en-US" dirty="0"/>
              <a:t>Title slide/</a:t>
            </a:r>
            <a:br>
              <a:rPr lang="en-US" dirty="0"/>
            </a:br>
            <a:r>
              <a:rPr lang="en-US" dirty="0"/>
              <a:t>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3645030" y="4820227"/>
            <a:ext cx="4974037" cy="716973"/>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3645030" y="3438525"/>
            <a:ext cx="4974037"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spTree>
    <p:extLst>
      <p:ext uri="{BB962C8B-B14F-4D97-AF65-F5344CB8AC3E}">
        <p14:creationId xmlns:p14="http://schemas.microsoft.com/office/powerpoint/2010/main" val="168238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1"/>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biLevel thresh="75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10687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Conten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506ADB-BA3C-1145-ACC9-4E4E557330B1}"/>
              </a:ext>
            </a:extLst>
          </p:cNvPr>
          <p:cNvPicPr>
            <a:picLocks noChangeAspect="1"/>
          </p:cNvPicPr>
          <p:nvPr userDrawn="1"/>
        </p:nvPicPr>
        <p:blipFill>
          <a:blip r:embed="rId2"/>
          <a:stretch>
            <a:fillRect/>
          </a:stretch>
        </p:blipFill>
        <p:spPr>
          <a:xfrm>
            <a:off x="-20782" y="-10391"/>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304845" y="2745436"/>
            <a:ext cx="1853991" cy="1325563"/>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3792104" y="1948293"/>
            <a:ext cx="7482032" cy="3252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45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3FD9F-77CA-4444-9972-75AB9F4DF5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896549" y="1650533"/>
            <a:ext cx="1853991" cy="647198"/>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1896550"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CF7B6ADC-39C9-EB42-AED1-D6F7B770407B}"/>
              </a:ext>
            </a:extLst>
          </p:cNvPr>
          <p:cNvSpPr>
            <a:spLocks noGrp="1"/>
          </p:cNvSpPr>
          <p:nvPr>
            <p:ph type="body" sz="quarter" idx="14"/>
          </p:nvPr>
        </p:nvSpPr>
        <p:spPr>
          <a:xfrm>
            <a:off x="6229559"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13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0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08880" y="1277937"/>
            <a:ext cx="9097703"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608881" y="2176041"/>
            <a:ext cx="9097702" cy="3067291"/>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Date Placeholder 3">
            <a:extLst>
              <a:ext uri="{FF2B5EF4-FFF2-40B4-BE49-F238E27FC236}">
                <a16:creationId xmlns:a16="http://schemas.microsoft.com/office/drawing/2014/main" id="{4BF42BD2-868E-0E43-9E7F-95F2629CBB66}"/>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10" name="Footer Placeholder 4">
            <a:extLst>
              <a:ext uri="{FF2B5EF4-FFF2-40B4-BE49-F238E27FC236}">
                <a16:creationId xmlns:a16="http://schemas.microsoft.com/office/drawing/2014/main" id="{7868FAAB-6AF4-F54A-AC95-A1AC2788D2F6}"/>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3" name="Slide Number Placeholder 5">
            <a:extLst>
              <a:ext uri="{FF2B5EF4-FFF2-40B4-BE49-F238E27FC236}">
                <a16:creationId xmlns:a16="http://schemas.microsoft.com/office/drawing/2014/main" id="{EC806217-72B2-2349-871F-C26263D25A02}"/>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8852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0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248133" y="1277937"/>
            <a:ext cx="9676430"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248133" y="2201008"/>
            <a:ext cx="4597082" cy="3226454"/>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a:t>
            </a:r>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Content Placeholder 2">
            <a:extLst>
              <a:ext uri="{FF2B5EF4-FFF2-40B4-BE49-F238E27FC236}">
                <a16:creationId xmlns:a16="http://schemas.microsoft.com/office/drawing/2014/main" id="{B6A1A47F-F7AA-1D4F-9F0C-7EE76BDC320F}"/>
              </a:ext>
            </a:extLst>
          </p:cNvPr>
          <p:cNvSpPr>
            <a:spLocks noGrp="1"/>
          </p:cNvSpPr>
          <p:nvPr>
            <p:ph idx="13"/>
          </p:nvPr>
        </p:nvSpPr>
        <p:spPr>
          <a:xfrm>
            <a:off x="6757682" y="2201008"/>
            <a:ext cx="4166886" cy="3226454"/>
          </a:xfrm>
        </p:spPr>
        <p:txBody>
          <a:bodyPr>
            <a:normAutofit/>
          </a:bodyPr>
          <a:lstStyle>
            <a:lvl1pPr marL="0" indent="0">
              <a:buNone/>
              <a:defRPr sz="1800"/>
            </a:lvl1pPr>
            <a:lvl2pPr marL="457200" indent="0">
              <a:buNone/>
              <a:defRPr sz="1800"/>
            </a:lvl2pPr>
            <a:lvl3pPr>
              <a:defRPr sz="1800"/>
            </a:lvl3pPr>
            <a:lvl4pPr>
              <a:defRPr sz="1800"/>
            </a:lvl4pPr>
            <a:lvl5pPr>
              <a:defRPr sz="1800"/>
            </a:lvl5pPr>
          </a:lstStyle>
          <a:p>
            <a:pPr lvl="0"/>
            <a:r>
              <a:rPr lang="en-US" dirty="0"/>
              <a:t>Click to edit Master text</a:t>
            </a:r>
          </a:p>
        </p:txBody>
      </p:sp>
      <p:cxnSp>
        <p:nvCxnSpPr>
          <p:cNvPr id="13" name="Straight Connector 12">
            <a:extLst>
              <a:ext uri="{FF2B5EF4-FFF2-40B4-BE49-F238E27FC236}">
                <a16:creationId xmlns:a16="http://schemas.microsoft.com/office/drawing/2014/main" id="{B8324517-7BF2-2C42-A30F-0A14B30B5F69}"/>
              </a:ext>
            </a:extLst>
          </p:cNvPr>
          <p:cNvCxnSpPr>
            <a:cxnSpLocks/>
          </p:cNvCxnSpPr>
          <p:nvPr userDrawn="1"/>
        </p:nvCxnSpPr>
        <p:spPr>
          <a:xfrm>
            <a:off x="6281194" y="2212583"/>
            <a:ext cx="0" cy="34116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E609AAD8-6182-FF47-919A-E2343B9F0B67}"/>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14" name="Footer Placeholder 4">
            <a:extLst>
              <a:ext uri="{FF2B5EF4-FFF2-40B4-BE49-F238E27FC236}">
                <a16:creationId xmlns:a16="http://schemas.microsoft.com/office/drawing/2014/main" id="{4735F5E4-DA37-724F-8EE3-FBEC80B096A3}"/>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092D9DCB-CED3-524B-BF4C-EB85B1F7739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8609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7FF4F515-FC08-1E45-B38A-AE951682D2D2}"/>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20" name="Footer Placeholder 4">
            <a:extLst>
              <a:ext uri="{FF2B5EF4-FFF2-40B4-BE49-F238E27FC236}">
                <a16:creationId xmlns:a16="http://schemas.microsoft.com/office/drawing/2014/main" id="{6BE817A0-A2BC-9C45-B27A-BF0611E7F85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E55CFFA8-66AA-EC42-B308-3A32F3BA982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8619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noFill/>
          <a:ln w="19050">
            <a:solidFill>
              <a:srgbClr val="01B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6FC01525-2EED-994C-A5C7-15607F6F3A0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20" name="Footer Placeholder 4">
            <a:extLst>
              <a:ext uri="{FF2B5EF4-FFF2-40B4-BE49-F238E27FC236}">
                <a16:creationId xmlns:a16="http://schemas.microsoft.com/office/drawing/2014/main" id="{C2B244ED-7FB9-7B47-9F08-C5FBBD0AF67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60F37D99-6C5A-8840-A8A8-98F2BF277110}"/>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45405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EA89F-2919-1A4F-9F2E-A3BFA833E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1A406B-46FD-F44D-8DB5-9633ADB70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E11AD-A81B-D144-AFDC-F1F6606EF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C802-5A4C-A949-8DEC-8EC47AA8E537}" type="datetime3">
              <a:rPr lang="en-US" smtClean="0"/>
              <a:t>15 October 2023</a:t>
            </a:fld>
            <a:endParaRPr lang="en-US"/>
          </a:p>
        </p:txBody>
      </p:sp>
      <p:sp>
        <p:nvSpPr>
          <p:cNvPr id="5" name="Footer Placeholder 4">
            <a:extLst>
              <a:ext uri="{FF2B5EF4-FFF2-40B4-BE49-F238E27FC236}">
                <a16:creationId xmlns:a16="http://schemas.microsoft.com/office/drawing/2014/main" id="{16E84C12-A063-524A-B743-6FCC1C748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Tital of the presentation</a:t>
            </a:r>
          </a:p>
        </p:txBody>
      </p:sp>
      <p:sp>
        <p:nvSpPr>
          <p:cNvPr id="6" name="Slide Number Placeholder 5">
            <a:extLst>
              <a:ext uri="{FF2B5EF4-FFF2-40B4-BE49-F238E27FC236}">
                <a16:creationId xmlns:a16="http://schemas.microsoft.com/office/drawing/2014/main" id="{92EE1F03-3E23-B74B-B389-A1091143D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E5E84-8F4A-6B40-BE6C-6DAF3A79CE75}" type="slidenum">
              <a:rPr lang="en-US" smtClean="0"/>
              <a:t>‹#›</a:t>
            </a:fld>
            <a:endParaRPr lang="en-US"/>
          </a:p>
        </p:txBody>
      </p:sp>
    </p:spTree>
    <p:extLst>
      <p:ext uri="{BB962C8B-B14F-4D97-AF65-F5344CB8AC3E}">
        <p14:creationId xmlns:p14="http://schemas.microsoft.com/office/powerpoint/2010/main" val="2070748148"/>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70" r:id="rId3"/>
    <p:sldLayoutId id="2147483672" r:id="rId4"/>
    <p:sldLayoutId id="2147483673" r:id="rId5"/>
    <p:sldLayoutId id="2147483650"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74" r:id="rId15"/>
    <p:sldLayoutId id="2147483675" r:id="rId16"/>
    <p:sldLayoutId id="2147483676" r:id="rId17"/>
    <p:sldLayoutId id="2147483668" r:id="rId18"/>
    <p:sldLayoutId id="2147483696"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5F1BF3-7670-F346-B3ED-88396A4F21EC}"/>
              </a:ext>
            </a:extLst>
          </p:cNvPr>
          <p:cNvSpPr>
            <a:spLocks noGrp="1"/>
          </p:cNvSpPr>
          <p:nvPr>
            <p:ph type="ctrTitle"/>
          </p:nvPr>
        </p:nvSpPr>
        <p:spPr/>
        <p:txBody>
          <a:bodyPr>
            <a:normAutofit fontScale="90000"/>
          </a:bodyPr>
          <a:lstStyle/>
          <a:p>
            <a:r>
              <a:rPr lang="en-US" dirty="0"/>
              <a:t>Sustainable &amp; Smart Tourism</a:t>
            </a:r>
          </a:p>
        </p:txBody>
      </p:sp>
      <p:sp>
        <p:nvSpPr>
          <p:cNvPr id="9" name="Subtitle 8">
            <a:extLst>
              <a:ext uri="{FF2B5EF4-FFF2-40B4-BE49-F238E27FC236}">
                <a16:creationId xmlns:a16="http://schemas.microsoft.com/office/drawing/2014/main" id="{D4AE8C3A-CB2F-844C-883B-A0B403A9CBE5}"/>
              </a:ext>
            </a:extLst>
          </p:cNvPr>
          <p:cNvSpPr>
            <a:spLocks noGrp="1"/>
          </p:cNvSpPr>
          <p:nvPr>
            <p:ph type="subTitle" idx="1"/>
          </p:nvPr>
        </p:nvSpPr>
        <p:spPr/>
        <p:txBody>
          <a:bodyPr>
            <a:noAutofit/>
          </a:bodyPr>
          <a:lstStyle/>
          <a:p>
            <a:r>
              <a:rPr lang="en-US" dirty="0"/>
              <a:t>Organized by Mekong Institute (MI) </a:t>
            </a:r>
          </a:p>
          <a:p>
            <a:r>
              <a:rPr lang="en-US" dirty="0"/>
              <a:t>	Funded by Mekong – Korea Cooperation Fund (MKCF)											</a:t>
            </a:r>
          </a:p>
          <a:p>
            <a:r>
              <a:rPr lang="en-US" dirty="0"/>
              <a:t>    November 2023</a:t>
            </a:r>
          </a:p>
        </p:txBody>
      </p:sp>
      <p:sp>
        <p:nvSpPr>
          <p:cNvPr id="10" name="Text Placeholder 9">
            <a:extLst>
              <a:ext uri="{FF2B5EF4-FFF2-40B4-BE49-F238E27FC236}">
                <a16:creationId xmlns:a16="http://schemas.microsoft.com/office/drawing/2014/main" id="{C146D958-B62E-5842-99C8-85A028B27F56}"/>
              </a:ext>
            </a:extLst>
          </p:cNvPr>
          <p:cNvSpPr>
            <a:spLocks noGrp="1"/>
          </p:cNvSpPr>
          <p:nvPr>
            <p:ph type="body" sz="quarter" idx="10"/>
          </p:nvPr>
        </p:nvSpPr>
        <p:spPr/>
        <p:txBody>
          <a:bodyPr/>
          <a:lstStyle/>
          <a:p>
            <a:r>
              <a:rPr lang="en-US" dirty="0"/>
              <a:t>Training Program</a:t>
            </a:r>
          </a:p>
        </p:txBody>
      </p:sp>
    </p:spTree>
    <p:extLst>
      <p:ext uri="{BB962C8B-B14F-4D97-AF65-F5344CB8AC3E}">
        <p14:creationId xmlns:p14="http://schemas.microsoft.com/office/powerpoint/2010/main" val="175161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5" y="2429503"/>
            <a:ext cx="11860307" cy="1432524"/>
          </a:xfrm>
        </p:spPr>
        <p:txBody>
          <a:bodyPr>
            <a:normAutofit lnSpcReduction="10000"/>
          </a:bodyPr>
          <a:lstStyle/>
          <a:p>
            <a:pPr marL="0" indent="0" algn="ctr">
              <a:buNone/>
            </a:pPr>
            <a:r>
              <a:rPr lang="en-US" sz="2600" dirty="0">
                <a:latin typeface="Arial Nova" panose="020B0504020202020204" pitchFamily="34" charset="0"/>
              </a:rPr>
              <a:t>Sustainable tourism is defined by the UN Environment Program and UN World Tourism Organization as “tourism that takes full account of its current and future economic, social and environmental impacts, addressing the needs of visitors, the industry, the environment and host communities.” (2023)</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10</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1397209"/>
            <a:ext cx="7436223" cy="423267"/>
          </a:xfrm>
        </p:spPr>
        <p:txBody>
          <a:bodyPr/>
          <a:lstStyle/>
          <a:p>
            <a:r>
              <a:rPr lang="en-US" sz="2600" dirty="0">
                <a:latin typeface="Arial Nova" panose="020B0504020202020204" pitchFamily="34" charset="0"/>
              </a:rPr>
              <a:t>Definitions &amp; Background</a:t>
            </a:r>
          </a:p>
        </p:txBody>
      </p:sp>
      <p:pic>
        <p:nvPicPr>
          <p:cNvPr id="5" name="Picture 4" descr="A blue and white globe with a black background&#10;&#10;Description automatically generated">
            <a:extLst>
              <a:ext uri="{FF2B5EF4-FFF2-40B4-BE49-F238E27FC236}">
                <a16:creationId xmlns:a16="http://schemas.microsoft.com/office/drawing/2014/main" id="{45DC8935-D48B-6563-A4CA-619FD3A7C7EF}"/>
              </a:ext>
            </a:extLst>
          </p:cNvPr>
          <p:cNvPicPr>
            <a:picLocks noChangeAspect="1"/>
          </p:cNvPicPr>
          <p:nvPr/>
        </p:nvPicPr>
        <p:blipFill>
          <a:blip r:embed="rId2"/>
          <a:stretch>
            <a:fillRect/>
          </a:stretch>
        </p:blipFill>
        <p:spPr>
          <a:xfrm>
            <a:off x="6729553" y="4290147"/>
            <a:ext cx="1914385" cy="1665515"/>
          </a:xfrm>
          <a:prstGeom prst="rect">
            <a:avLst/>
          </a:prstGeom>
        </p:spPr>
      </p:pic>
      <p:pic>
        <p:nvPicPr>
          <p:cNvPr id="7" name="Picture 6" descr="A blue and black logo&#10;&#10;Description automatically generated">
            <a:extLst>
              <a:ext uri="{FF2B5EF4-FFF2-40B4-BE49-F238E27FC236}">
                <a16:creationId xmlns:a16="http://schemas.microsoft.com/office/drawing/2014/main" id="{B56B7DC8-4DC1-FDBA-1EFD-BE1F0F9E39FF}"/>
              </a:ext>
            </a:extLst>
          </p:cNvPr>
          <p:cNvPicPr>
            <a:picLocks noChangeAspect="1"/>
          </p:cNvPicPr>
          <p:nvPr/>
        </p:nvPicPr>
        <p:blipFill>
          <a:blip r:embed="rId3"/>
          <a:stretch>
            <a:fillRect/>
          </a:stretch>
        </p:blipFill>
        <p:spPr>
          <a:xfrm>
            <a:off x="4605198" y="4290147"/>
            <a:ext cx="1317321" cy="1547209"/>
          </a:xfrm>
          <a:prstGeom prst="rect">
            <a:avLst/>
          </a:prstGeom>
        </p:spPr>
      </p:pic>
    </p:spTree>
    <p:extLst>
      <p:ext uri="{BB962C8B-B14F-4D97-AF65-F5344CB8AC3E}">
        <p14:creationId xmlns:p14="http://schemas.microsoft.com/office/powerpoint/2010/main" val="1899049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11</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259939" y="1110464"/>
            <a:ext cx="9526065" cy="487347"/>
          </a:xfrm>
        </p:spPr>
        <p:txBody>
          <a:bodyPr/>
          <a:lstStyle/>
          <a:p>
            <a:r>
              <a:rPr lang="en-US" sz="2600" dirty="0">
                <a:latin typeface="Arial Nova" panose="020B0504020202020204" pitchFamily="34" charset="0"/>
              </a:rPr>
              <a:t>The 5 Pillars for Sustainable Tourism Development</a:t>
            </a:r>
          </a:p>
        </p:txBody>
      </p:sp>
      <p:pic>
        <p:nvPicPr>
          <p:cNvPr id="10" name="Picture 9" descr="A diagram of five key pillars of sustainable development&#10;&#10;Description automatically generated">
            <a:extLst>
              <a:ext uri="{FF2B5EF4-FFF2-40B4-BE49-F238E27FC236}">
                <a16:creationId xmlns:a16="http://schemas.microsoft.com/office/drawing/2014/main" id="{EB2C10E4-775B-CBC8-B542-D59548866C88}"/>
              </a:ext>
            </a:extLst>
          </p:cNvPr>
          <p:cNvPicPr>
            <a:picLocks noChangeAspect="1"/>
          </p:cNvPicPr>
          <p:nvPr/>
        </p:nvPicPr>
        <p:blipFill>
          <a:blip r:embed="rId2"/>
          <a:stretch>
            <a:fillRect/>
          </a:stretch>
        </p:blipFill>
        <p:spPr>
          <a:xfrm>
            <a:off x="1671962" y="2072816"/>
            <a:ext cx="8848076" cy="4785184"/>
          </a:xfrm>
          <a:prstGeom prst="rect">
            <a:avLst/>
          </a:prstGeom>
        </p:spPr>
      </p:pic>
      <p:pic>
        <p:nvPicPr>
          <p:cNvPr id="12" name="Picture 11" descr="A blue and white globe with a black background&#10;&#10;Description automatically generated">
            <a:extLst>
              <a:ext uri="{FF2B5EF4-FFF2-40B4-BE49-F238E27FC236}">
                <a16:creationId xmlns:a16="http://schemas.microsoft.com/office/drawing/2014/main" id="{603F0044-032E-278E-D3A4-E6C15419C58D}"/>
              </a:ext>
            </a:extLst>
          </p:cNvPr>
          <p:cNvPicPr>
            <a:picLocks noChangeAspect="1"/>
          </p:cNvPicPr>
          <p:nvPr/>
        </p:nvPicPr>
        <p:blipFill>
          <a:blip r:embed="rId3"/>
          <a:stretch>
            <a:fillRect/>
          </a:stretch>
        </p:blipFill>
        <p:spPr>
          <a:xfrm>
            <a:off x="826327" y="1788267"/>
            <a:ext cx="1179855" cy="1026474"/>
          </a:xfrm>
          <a:prstGeom prst="rect">
            <a:avLst/>
          </a:prstGeom>
        </p:spPr>
      </p:pic>
    </p:spTree>
    <p:extLst>
      <p:ext uri="{BB962C8B-B14F-4D97-AF65-F5344CB8AC3E}">
        <p14:creationId xmlns:p14="http://schemas.microsoft.com/office/powerpoint/2010/main" val="180910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5" y="2429503"/>
            <a:ext cx="11860307" cy="1432524"/>
          </a:xfrm>
        </p:spPr>
        <p:txBody>
          <a:bodyPr>
            <a:normAutofit lnSpcReduction="10000"/>
          </a:bodyPr>
          <a:lstStyle/>
          <a:p>
            <a:pPr marL="0" indent="0" algn="ctr">
              <a:buNone/>
            </a:pPr>
            <a:r>
              <a:rPr lang="en-US" sz="2600" dirty="0">
                <a:latin typeface="Arial Nova" panose="020B0504020202020204" pitchFamily="34" charset="0"/>
              </a:rPr>
              <a:t>Sustainable tourism is defined by the UN Environment Program and UN World Tourism Organization as “tourism that takes full account of its current and future economic, social and environmental impacts, addressing the needs of visitors, the industry, the environment and host communities.” (2023)</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12</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1397209"/>
            <a:ext cx="7436223" cy="423267"/>
          </a:xfrm>
        </p:spPr>
        <p:txBody>
          <a:bodyPr/>
          <a:lstStyle/>
          <a:p>
            <a:r>
              <a:rPr lang="en-US" sz="2600" dirty="0">
                <a:latin typeface="Arial Nova" panose="020B0504020202020204" pitchFamily="34" charset="0"/>
              </a:rPr>
              <a:t>Definitions &amp; Background</a:t>
            </a:r>
          </a:p>
        </p:txBody>
      </p:sp>
      <p:pic>
        <p:nvPicPr>
          <p:cNvPr id="5" name="Picture 4" descr="A blue and white globe with a black background&#10;&#10;Description automatically generated">
            <a:extLst>
              <a:ext uri="{FF2B5EF4-FFF2-40B4-BE49-F238E27FC236}">
                <a16:creationId xmlns:a16="http://schemas.microsoft.com/office/drawing/2014/main" id="{45DC8935-D48B-6563-A4CA-619FD3A7C7EF}"/>
              </a:ext>
            </a:extLst>
          </p:cNvPr>
          <p:cNvPicPr>
            <a:picLocks noChangeAspect="1"/>
          </p:cNvPicPr>
          <p:nvPr/>
        </p:nvPicPr>
        <p:blipFill>
          <a:blip r:embed="rId2"/>
          <a:stretch>
            <a:fillRect/>
          </a:stretch>
        </p:blipFill>
        <p:spPr>
          <a:xfrm>
            <a:off x="6729553" y="4290147"/>
            <a:ext cx="1914385" cy="1665515"/>
          </a:xfrm>
          <a:prstGeom prst="rect">
            <a:avLst/>
          </a:prstGeom>
        </p:spPr>
      </p:pic>
      <p:pic>
        <p:nvPicPr>
          <p:cNvPr id="7" name="Picture 6" descr="A blue and black logo&#10;&#10;Description automatically generated">
            <a:extLst>
              <a:ext uri="{FF2B5EF4-FFF2-40B4-BE49-F238E27FC236}">
                <a16:creationId xmlns:a16="http://schemas.microsoft.com/office/drawing/2014/main" id="{B56B7DC8-4DC1-FDBA-1EFD-BE1F0F9E39FF}"/>
              </a:ext>
            </a:extLst>
          </p:cNvPr>
          <p:cNvPicPr>
            <a:picLocks noChangeAspect="1"/>
          </p:cNvPicPr>
          <p:nvPr/>
        </p:nvPicPr>
        <p:blipFill>
          <a:blip r:embed="rId3"/>
          <a:stretch>
            <a:fillRect/>
          </a:stretch>
        </p:blipFill>
        <p:spPr>
          <a:xfrm>
            <a:off x="4605198" y="4290147"/>
            <a:ext cx="1317321" cy="1547209"/>
          </a:xfrm>
          <a:prstGeom prst="rect">
            <a:avLst/>
          </a:prstGeom>
        </p:spPr>
      </p:pic>
    </p:spTree>
    <p:extLst>
      <p:ext uri="{BB962C8B-B14F-4D97-AF65-F5344CB8AC3E}">
        <p14:creationId xmlns:p14="http://schemas.microsoft.com/office/powerpoint/2010/main" val="211353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8092-4E17-2B49-A445-DD64F2467E20}"/>
              </a:ext>
            </a:extLst>
          </p:cNvPr>
          <p:cNvSpPr>
            <a:spLocks noGrp="1"/>
          </p:cNvSpPr>
          <p:nvPr>
            <p:ph type="title"/>
          </p:nvPr>
        </p:nvSpPr>
        <p:spPr>
          <a:xfrm>
            <a:off x="7792843" y="1655956"/>
            <a:ext cx="8798313" cy="3546087"/>
          </a:xfrm>
        </p:spPr>
        <p:txBody>
          <a:bodyPr/>
          <a:lstStyle/>
          <a:p>
            <a:pPr>
              <a:lnSpc>
                <a:spcPct val="150000"/>
              </a:lnSpc>
            </a:pPr>
            <a:r>
              <a:rPr lang="en-US" sz="2600" b="0" dirty="0">
                <a:latin typeface="Arial Nova" panose="020B0504020202020204" pitchFamily="34" charset="0"/>
              </a:rPr>
              <a:t>1. Alternative Tourism</a:t>
            </a:r>
            <a:br>
              <a:rPr lang="en-US" sz="2600" b="0" dirty="0">
                <a:latin typeface="Arial Nova" panose="020B0504020202020204" pitchFamily="34" charset="0"/>
              </a:rPr>
            </a:br>
            <a:r>
              <a:rPr lang="en-US" sz="2600" b="0" dirty="0">
                <a:latin typeface="Arial Nova" panose="020B0504020202020204" pitchFamily="34" charset="0"/>
              </a:rPr>
              <a:t>2. Eco Tourism</a:t>
            </a:r>
            <a:br>
              <a:rPr lang="en-US" sz="2600" b="0" dirty="0">
                <a:latin typeface="Arial Nova" panose="020B0504020202020204" pitchFamily="34" charset="0"/>
              </a:rPr>
            </a:br>
            <a:r>
              <a:rPr lang="en-US" sz="2600" b="0" dirty="0">
                <a:latin typeface="Arial Nova" panose="020B0504020202020204" pitchFamily="34" charset="0"/>
              </a:rPr>
              <a:t>3. Responsible Tourism</a:t>
            </a:r>
            <a:br>
              <a:rPr lang="en-US" sz="2600" b="0" dirty="0">
                <a:latin typeface="Arial Nova" panose="020B0504020202020204" pitchFamily="34" charset="0"/>
              </a:rPr>
            </a:br>
            <a:r>
              <a:rPr lang="en-US" sz="2600" b="0" dirty="0">
                <a:latin typeface="Arial Nova" panose="020B0504020202020204" pitchFamily="34" charset="0"/>
              </a:rPr>
              <a:t>4. Green Tourism</a:t>
            </a:r>
            <a:br>
              <a:rPr lang="en-US" sz="2600" b="0" dirty="0">
                <a:latin typeface="Arial Nova" panose="020B0504020202020204" pitchFamily="34" charset="0"/>
              </a:rPr>
            </a:br>
            <a:r>
              <a:rPr lang="en-US" sz="2600" b="0" dirty="0">
                <a:latin typeface="Arial Nova" panose="020B0504020202020204" pitchFamily="34" charset="0"/>
              </a:rPr>
              <a:t>5. Sustainable Tourism</a:t>
            </a:r>
            <a:br>
              <a:rPr lang="en-US" sz="2600" b="0" dirty="0">
                <a:latin typeface="Arial Nova" panose="020B0504020202020204" pitchFamily="34" charset="0"/>
              </a:rPr>
            </a:br>
            <a:r>
              <a:rPr lang="en-US" sz="2600" b="0" dirty="0">
                <a:solidFill>
                  <a:srgbClr val="C00000"/>
                </a:solidFill>
                <a:latin typeface="Arial Nova" panose="020B0504020202020204" pitchFamily="34" charset="0"/>
              </a:rPr>
              <a:t>6. Regenerative Tourism</a:t>
            </a:r>
            <a:br>
              <a:rPr lang="en-US" sz="2600" b="0" dirty="0">
                <a:latin typeface="Arial Nova" panose="020B0504020202020204" pitchFamily="34" charset="0"/>
              </a:rPr>
            </a:br>
            <a:r>
              <a:rPr lang="en-US" sz="2600" b="0" dirty="0">
                <a:latin typeface="Arial Nova" panose="020B0504020202020204" pitchFamily="34" charset="0"/>
              </a:rPr>
              <a:t> </a:t>
            </a:r>
          </a:p>
        </p:txBody>
      </p:sp>
      <p:sp>
        <p:nvSpPr>
          <p:cNvPr id="3" name="Title 2">
            <a:extLst>
              <a:ext uri="{FF2B5EF4-FFF2-40B4-BE49-F238E27FC236}">
                <a16:creationId xmlns:a16="http://schemas.microsoft.com/office/drawing/2014/main" id="{3FABFDA3-C8BA-96C0-B22B-F887FCE3F5BA}"/>
              </a:ext>
            </a:extLst>
          </p:cNvPr>
          <p:cNvSpPr txBox="1">
            <a:spLocks/>
          </p:cNvSpPr>
          <p:nvPr/>
        </p:nvSpPr>
        <p:spPr>
          <a:xfrm>
            <a:off x="497213" y="735983"/>
            <a:ext cx="10056556" cy="503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a:solidFill>
                  <a:schemeClr val="tx1"/>
                </a:solidFill>
                <a:latin typeface="Arial Nova" panose="020B0504020202020204" pitchFamily="34" charset="0"/>
              </a:rPr>
              <a:t>Historical Context</a:t>
            </a:r>
          </a:p>
        </p:txBody>
      </p:sp>
      <p:pic>
        <p:nvPicPr>
          <p:cNvPr id="5" name="Picture 4" descr="A glass globe with a map on it&#10;&#10;Description automatically generated">
            <a:extLst>
              <a:ext uri="{FF2B5EF4-FFF2-40B4-BE49-F238E27FC236}">
                <a16:creationId xmlns:a16="http://schemas.microsoft.com/office/drawing/2014/main" id="{87B69E7D-D6E5-8776-6238-F216ABC9ADDC}"/>
              </a:ext>
            </a:extLst>
          </p:cNvPr>
          <p:cNvPicPr>
            <a:picLocks noChangeAspect="1"/>
          </p:cNvPicPr>
          <p:nvPr/>
        </p:nvPicPr>
        <p:blipFill>
          <a:blip r:embed="rId2">
            <a:alphaModFix amt="58000"/>
          </a:blip>
          <a:stretch>
            <a:fillRect/>
          </a:stretch>
        </p:blipFill>
        <p:spPr>
          <a:xfrm>
            <a:off x="569697" y="1655956"/>
            <a:ext cx="6042975" cy="3392153"/>
          </a:xfrm>
          <a:prstGeom prst="rect">
            <a:avLst/>
          </a:prstGeom>
          <a:effectLst>
            <a:softEdge rad="127326"/>
          </a:effectLst>
        </p:spPr>
      </p:pic>
      <p:sp>
        <p:nvSpPr>
          <p:cNvPr id="6" name="Down Arrow 5">
            <a:extLst>
              <a:ext uri="{FF2B5EF4-FFF2-40B4-BE49-F238E27FC236}">
                <a16:creationId xmlns:a16="http://schemas.microsoft.com/office/drawing/2014/main" id="{0C992C09-1981-2209-3499-98F9154E2D9A}"/>
              </a:ext>
            </a:extLst>
          </p:cNvPr>
          <p:cNvSpPr/>
          <p:nvPr/>
        </p:nvSpPr>
        <p:spPr>
          <a:xfrm>
            <a:off x="7100888" y="1655956"/>
            <a:ext cx="457200" cy="3130357"/>
          </a:xfrm>
          <a:prstGeom prst="downArrow">
            <a:avLst/>
          </a:prstGeom>
          <a:solidFill>
            <a:schemeClr val="accent6">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dirty="0"/>
          </a:p>
        </p:txBody>
      </p:sp>
    </p:spTree>
    <p:extLst>
      <p:ext uri="{BB962C8B-B14F-4D97-AF65-F5344CB8AC3E}">
        <p14:creationId xmlns:p14="http://schemas.microsoft.com/office/powerpoint/2010/main" val="737677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5" y="2429503"/>
            <a:ext cx="11860307" cy="1432524"/>
          </a:xfrm>
        </p:spPr>
        <p:txBody>
          <a:bodyPr>
            <a:normAutofit fontScale="92500" lnSpcReduction="10000"/>
          </a:bodyPr>
          <a:lstStyle/>
          <a:p>
            <a:pPr marL="0" indent="0" algn="ctr">
              <a:buNone/>
            </a:pPr>
            <a:r>
              <a:rPr lang="en-US" sz="2600" dirty="0">
                <a:latin typeface="Arial Nova" panose="020B0504020202020204" pitchFamily="34" charset="0"/>
              </a:rPr>
              <a:t>On a local, regional or national level, sustainability strategies are essential to unify all stakeholders under a common long-term vision for their place. </a:t>
            </a:r>
          </a:p>
          <a:p>
            <a:pPr marL="0" indent="0" algn="ctr">
              <a:buNone/>
            </a:pPr>
            <a:r>
              <a:rPr lang="en-US" sz="2600" dirty="0">
                <a:latin typeface="Arial Nova" panose="020B0504020202020204" pitchFamily="34" charset="0"/>
              </a:rPr>
              <a:t>Tourism can be a unique recourse of prosperity and well-being for the communities and for all stakeholders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14</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2204407" y="1207638"/>
            <a:ext cx="7436223" cy="423267"/>
          </a:xfrm>
        </p:spPr>
        <p:txBody>
          <a:bodyPr/>
          <a:lstStyle/>
          <a:p>
            <a:r>
              <a:rPr lang="en-US" sz="2600" dirty="0">
                <a:latin typeface="Arial Nova" panose="020B0504020202020204" pitchFamily="34" charset="0"/>
              </a:rPr>
              <a:t>Significance of Sustainable Tourism Strategies</a:t>
            </a:r>
          </a:p>
        </p:txBody>
      </p:sp>
    </p:spTree>
    <p:extLst>
      <p:ext uri="{BB962C8B-B14F-4D97-AF65-F5344CB8AC3E}">
        <p14:creationId xmlns:p14="http://schemas.microsoft.com/office/powerpoint/2010/main" val="1095435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2064377"/>
            <a:ext cx="11860307" cy="3220860"/>
          </a:xfrm>
        </p:spPr>
        <p:txBody>
          <a:bodyPr>
            <a:normAutofit/>
          </a:bodyPr>
          <a:lstStyle/>
          <a:p>
            <a:pPr marL="0" indent="0" algn="ctr">
              <a:lnSpc>
                <a:spcPct val="100000"/>
              </a:lnSpc>
              <a:buNone/>
            </a:pPr>
            <a:r>
              <a:rPr lang="en-US" sz="2400" dirty="0">
                <a:latin typeface="Arial Nova" panose="020B0504020202020204" pitchFamily="34" charset="0"/>
              </a:rPr>
              <a:t>Each strategy must be developed according to the unique characteristic of its place.</a:t>
            </a:r>
          </a:p>
          <a:p>
            <a:pPr marL="0" indent="0" algn="ctr">
              <a:lnSpc>
                <a:spcPct val="100000"/>
              </a:lnSpc>
              <a:buNone/>
            </a:pPr>
            <a:r>
              <a:rPr lang="en-US" sz="2400" dirty="0">
                <a:latin typeface="Arial Nova" panose="020B0504020202020204" pitchFamily="34" charset="0"/>
              </a:rPr>
              <a:t>We need to consider seriously the place DNA.</a:t>
            </a:r>
          </a:p>
          <a:p>
            <a:pPr marL="0" indent="0" algn="ctr">
              <a:lnSpc>
                <a:spcPct val="100000"/>
              </a:lnSpc>
              <a:buNone/>
            </a:pPr>
            <a:r>
              <a:rPr lang="en-US" sz="2400" dirty="0">
                <a:latin typeface="Arial Nova" panose="020B0504020202020204" pitchFamily="34" charset="0"/>
              </a:rPr>
              <a:t>We can briefly read brief strategy statements from various organization and authorities.</a:t>
            </a:r>
          </a:p>
          <a:p>
            <a:pPr marL="0" indent="0" algn="ctr">
              <a:lnSpc>
                <a:spcPct val="100000"/>
              </a:lnSpc>
              <a:buNone/>
            </a:pPr>
            <a:endParaRPr lang="en-US" sz="2400" dirty="0">
              <a:latin typeface="Arial Nova" panose="020B0504020202020204" pitchFamily="34" charset="0"/>
            </a:endParaRPr>
          </a:p>
          <a:p>
            <a:pPr marL="0" indent="0" algn="ctr">
              <a:lnSpc>
                <a:spcPct val="100000"/>
              </a:lnSpc>
              <a:buNone/>
            </a:pPr>
            <a:endParaRPr lang="en-US" sz="24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2204407" y="1207638"/>
            <a:ext cx="7436223" cy="423267"/>
          </a:xfrm>
        </p:spPr>
        <p:txBody>
          <a:bodyPr/>
          <a:lstStyle/>
          <a:p>
            <a:r>
              <a:rPr lang="en-US" sz="2600" dirty="0">
                <a:latin typeface="Arial Nova" panose="020B0504020202020204" pitchFamily="34" charset="0"/>
              </a:rPr>
              <a:t>Significance of Sustainable Tourism Strategies</a:t>
            </a:r>
          </a:p>
        </p:txBody>
      </p:sp>
      <p:pic>
        <p:nvPicPr>
          <p:cNvPr id="5" name="Picture 4" descr="A diagram of a brand&#10;&#10;Description automatically generated">
            <a:extLst>
              <a:ext uri="{FF2B5EF4-FFF2-40B4-BE49-F238E27FC236}">
                <a16:creationId xmlns:a16="http://schemas.microsoft.com/office/drawing/2014/main" id="{CEDA2EE8-426A-E07E-9FE1-B52AB8A306C6}"/>
              </a:ext>
            </a:extLst>
          </p:cNvPr>
          <p:cNvPicPr>
            <a:picLocks noChangeAspect="1"/>
          </p:cNvPicPr>
          <p:nvPr/>
        </p:nvPicPr>
        <p:blipFill>
          <a:blip r:embed="rId2"/>
          <a:stretch>
            <a:fillRect/>
          </a:stretch>
        </p:blipFill>
        <p:spPr>
          <a:xfrm>
            <a:off x="4485570" y="3637140"/>
            <a:ext cx="3220860" cy="3220860"/>
          </a:xfrm>
          <a:prstGeom prst="rect">
            <a:avLst/>
          </a:prstGeom>
        </p:spPr>
      </p:pic>
    </p:spTree>
    <p:extLst>
      <p:ext uri="{BB962C8B-B14F-4D97-AF65-F5344CB8AC3E}">
        <p14:creationId xmlns:p14="http://schemas.microsoft.com/office/powerpoint/2010/main" val="200177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2204407" y="1207638"/>
            <a:ext cx="7436223" cy="423267"/>
          </a:xfrm>
        </p:spPr>
        <p:txBody>
          <a:bodyPr/>
          <a:lstStyle/>
          <a:p>
            <a:r>
              <a:rPr lang="en-US" sz="2600" dirty="0">
                <a:latin typeface="Arial Nova" panose="020B0504020202020204" pitchFamily="34" charset="0"/>
              </a:rPr>
              <a:t>Significance of Sustainable Tourism Strategies</a:t>
            </a:r>
          </a:p>
        </p:txBody>
      </p:sp>
      <p:sp>
        <p:nvSpPr>
          <p:cNvPr id="6" name="Content Placeholder 3">
            <a:extLst>
              <a:ext uri="{FF2B5EF4-FFF2-40B4-BE49-F238E27FC236}">
                <a16:creationId xmlns:a16="http://schemas.microsoft.com/office/drawing/2014/main" id="{3D54F257-45C1-EC6A-77E2-FBAC2A2C60E9}"/>
              </a:ext>
            </a:extLst>
          </p:cNvPr>
          <p:cNvSpPr txBox="1">
            <a:spLocks/>
          </p:cNvSpPr>
          <p:nvPr/>
        </p:nvSpPr>
        <p:spPr>
          <a:xfrm>
            <a:off x="165846" y="3429000"/>
            <a:ext cx="11860307" cy="27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latin typeface="Arial Nova" panose="020B0504020202020204" pitchFamily="34" charset="0"/>
              </a:rPr>
              <a:t>Sustainable tourism strategy of Spain 2030</a:t>
            </a:r>
          </a:p>
          <a:p>
            <a:pPr marL="0" indent="0">
              <a:buFont typeface="Arial" panose="020B0604020202020204" pitchFamily="34" charset="0"/>
              <a:buNone/>
            </a:pPr>
            <a:r>
              <a:rPr lang="en-US" sz="2600" i="1" dirty="0">
                <a:latin typeface="Arial Nova" panose="020B0504020202020204" pitchFamily="34" charset="0"/>
              </a:rPr>
              <a:t>Objective of sustainable tourism strategy of Spain 2030</a:t>
            </a:r>
          </a:p>
          <a:p>
            <a:pPr marL="0" indent="0">
              <a:buFont typeface="Arial" panose="020B0604020202020204" pitchFamily="34" charset="0"/>
              <a:buNone/>
            </a:pPr>
            <a:r>
              <a:rPr lang="en-US" sz="2200" dirty="0">
                <a:latin typeface="Arial Nova" panose="020B0504020202020204" pitchFamily="34" charset="0"/>
              </a:rPr>
              <a:t>The government of Spain, through the secretariat of state of tourism, is developing the strategy of sustainable tourism of Spain 2030, a national agenda of tourism for the challenges of the sector in the medium and long term, pushing the three pillars of sustainability: socio-economic, environmental and territorial. For this, it has promoted a participatory process which involves the sector and the autonomous communities.</a:t>
            </a:r>
          </a:p>
        </p:txBody>
      </p:sp>
      <p:pic>
        <p:nvPicPr>
          <p:cNvPr id="8" name="Graphic 7">
            <a:extLst>
              <a:ext uri="{FF2B5EF4-FFF2-40B4-BE49-F238E27FC236}">
                <a16:creationId xmlns:a16="http://schemas.microsoft.com/office/drawing/2014/main" id="{5481798F-3B5E-B30B-8755-7436A218E5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4385" y="2135998"/>
            <a:ext cx="3258609" cy="998606"/>
          </a:xfrm>
          <a:prstGeom prst="rect">
            <a:avLst/>
          </a:prstGeom>
        </p:spPr>
      </p:pic>
    </p:spTree>
    <p:extLst>
      <p:ext uri="{BB962C8B-B14F-4D97-AF65-F5344CB8AC3E}">
        <p14:creationId xmlns:p14="http://schemas.microsoft.com/office/powerpoint/2010/main" val="1824848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17</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2204407" y="1207638"/>
            <a:ext cx="7436223" cy="423267"/>
          </a:xfrm>
        </p:spPr>
        <p:txBody>
          <a:bodyPr/>
          <a:lstStyle/>
          <a:p>
            <a:r>
              <a:rPr lang="en-US" sz="2600" dirty="0">
                <a:latin typeface="Arial Nova" panose="020B0504020202020204" pitchFamily="34" charset="0"/>
              </a:rPr>
              <a:t>Significance of Sustainable Tourism Strategies</a:t>
            </a:r>
          </a:p>
        </p:txBody>
      </p:sp>
      <p:sp>
        <p:nvSpPr>
          <p:cNvPr id="6" name="Content Placeholder 3">
            <a:extLst>
              <a:ext uri="{FF2B5EF4-FFF2-40B4-BE49-F238E27FC236}">
                <a16:creationId xmlns:a16="http://schemas.microsoft.com/office/drawing/2014/main" id="{3D54F257-45C1-EC6A-77E2-FBAC2A2C60E9}"/>
              </a:ext>
            </a:extLst>
          </p:cNvPr>
          <p:cNvSpPr txBox="1">
            <a:spLocks/>
          </p:cNvSpPr>
          <p:nvPr/>
        </p:nvSpPr>
        <p:spPr>
          <a:xfrm>
            <a:off x="165846" y="2815683"/>
            <a:ext cx="11860307" cy="27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latin typeface="Arial Nova" panose="020B0504020202020204" pitchFamily="34" charset="0"/>
              </a:rPr>
              <a:t>Sustainable tourism strategy of India</a:t>
            </a:r>
          </a:p>
          <a:p>
            <a:pPr marL="0" indent="0">
              <a:buFont typeface="Arial" panose="020B0604020202020204" pitchFamily="34" charset="0"/>
              <a:buNone/>
            </a:pPr>
            <a:endParaRPr lang="en-US" sz="2600" b="1" dirty="0">
              <a:latin typeface="Arial Nova" panose="020B0504020202020204" pitchFamily="34" charset="0"/>
            </a:endParaRPr>
          </a:p>
          <a:p>
            <a:pPr marL="0" indent="0">
              <a:buFont typeface="Arial" panose="020B0604020202020204" pitchFamily="34" charset="0"/>
              <a:buNone/>
            </a:pPr>
            <a:r>
              <a:rPr lang="en-US" sz="2200" i="1" dirty="0">
                <a:latin typeface="Arial Nova" panose="020B0504020202020204" pitchFamily="34" charset="0"/>
              </a:rPr>
              <a:t>National Strategy for Sustainable Tourism</a:t>
            </a:r>
          </a:p>
          <a:p>
            <a:pPr marL="0" indent="0">
              <a:buFont typeface="Arial" panose="020B0604020202020204" pitchFamily="34" charset="0"/>
              <a:buNone/>
            </a:pPr>
            <a:r>
              <a:rPr lang="en-US" sz="2200" dirty="0">
                <a:latin typeface="Arial Nova" panose="020B0504020202020204" pitchFamily="34" charset="0"/>
              </a:rPr>
              <a:t>National Strategy for sustainable tourism aims to mainstream sustainability in Indian</a:t>
            </a:r>
          </a:p>
          <a:p>
            <a:pPr marL="0" indent="0">
              <a:buFont typeface="Arial" panose="020B0604020202020204" pitchFamily="34" charset="0"/>
              <a:buNone/>
            </a:pPr>
            <a:r>
              <a:rPr lang="en-US" sz="2200" dirty="0">
                <a:latin typeface="Arial Nova" panose="020B0504020202020204" pitchFamily="34" charset="0"/>
              </a:rPr>
              <a:t>tourism sector and ensure a more resilient, inclusive, carbon neutral and resource</a:t>
            </a:r>
          </a:p>
          <a:p>
            <a:pPr marL="0" indent="0">
              <a:buFont typeface="Arial" panose="020B0604020202020204" pitchFamily="34" charset="0"/>
              <a:buNone/>
            </a:pPr>
            <a:r>
              <a:rPr lang="en-US" sz="2200" dirty="0">
                <a:latin typeface="Arial Nova" panose="020B0504020202020204" pitchFamily="34" charset="0"/>
              </a:rPr>
              <a:t>efficient tourism while safeguarding natural and cultural resources. </a:t>
            </a:r>
          </a:p>
        </p:txBody>
      </p:sp>
      <p:pic>
        <p:nvPicPr>
          <p:cNvPr id="4" name="Picture 3" descr="A logo with a couple of people&#10;&#10;Description automatically generated with medium confidence">
            <a:extLst>
              <a:ext uri="{FF2B5EF4-FFF2-40B4-BE49-F238E27FC236}">
                <a16:creationId xmlns:a16="http://schemas.microsoft.com/office/drawing/2014/main" id="{1447B6EC-D7EF-EF10-7CAD-BEFD27AE04A6}"/>
              </a:ext>
            </a:extLst>
          </p:cNvPr>
          <p:cNvPicPr>
            <a:picLocks noChangeAspect="1"/>
          </p:cNvPicPr>
          <p:nvPr/>
        </p:nvPicPr>
        <p:blipFill>
          <a:blip r:embed="rId2"/>
          <a:stretch>
            <a:fillRect/>
          </a:stretch>
        </p:blipFill>
        <p:spPr>
          <a:xfrm>
            <a:off x="7638629" y="1906504"/>
            <a:ext cx="2240876" cy="2104108"/>
          </a:xfrm>
          <a:prstGeom prst="rect">
            <a:avLst/>
          </a:prstGeom>
          <a:effectLst>
            <a:softEdge rad="82772"/>
          </a:effectLst>
        </p:spPr>
      </p:pic>
    </p:spTree>
    <p:extLst>
      <p:ext uri="{BB962C8B-B14F-4D97-AF65-F5344CB8AC3E}">
        <p14:creationId xmlns:p14="http://schemas.microsoft.com/office/powerpoint/2010/main" val="2505847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18</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2204407" y="1207638"/>
            <a:ext cx="7436223" cy="423267"/>
          </a:xfrm>
        </p:spPr>
        <p:txBody>
          <a:bodyPr/>
          <a:lstStyle/>
          <a:p>
            <a:r>
              <a:rPr lang="en-US" sz="2600" dirty="0">
                <a:latin typeface="Arial Nova" panose="020B0504020202020204" pitchFamily="34" charset="0"/>
              </a:rPr>
              <a:t>Significance of Sustainable Tourism Strategies</a:t>
            </a:r>
          </a:p>
        </p:txBody>
      </p:sp>
      <p:sp>
        <p:nvSpPr>
          <p:cNvPr id="6" name="Content Placeholder 3">
            <a:extLst>
              <a:ext uri="{FF2B5EF4-FFF2-40B4-BE49-F238E27FC236}">
                <a16:creationId xmlns:a16="http://schemas.microsoft.com/office/drawing/2014/main" id="{3D54F257-45C1-EC6A-77E2-FBAC2A2C60E9}"/>
              </a:ext>
            </a:extLst>
          </p:cNvPr>
          <p:cNvSpPr txBox="1">
            <a:spLocks/>
          </p:cNvSpPr>
          <p:nvPr/>
        </p:nvSpPr>
        <p:spPr>
          <a:xfrm>
            <a:off x="165846" y="2815683"/>
            <a:ext cx="11860307" cy="27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latin typeface="Arial Nova" panose="020B0504020202020204" pitchFamily="34" charset="0"/>
              </a:rPr>
              <a:t>Sustainable tourism strategy of India</a:t>
            </a:r>
          </a:p>
          <a:p>
            <a:pPr marL="0" indent="0">
              <a:buFont typeface="Arial" panose="020B0604020202020204" pitchFamily="34" charset="0"/>
              <a:buNone/>
            </a:pPr>
            <a:endParaRPr lang="en-US" sz="2600" b="1" dirty="0">
              <a:latin typeface="Arial Nova" panose="020B0504020202020204" pitchFamily="34" charset="0"/>
            </a:endParaRPr>
          </a:p>
          <a:p>
            <a:pPr marL="0" indent="0">
              <a:buFont typeface="Arial" panose="020B0604020202020204" pitchFamily="34" charset="0"/>
              <a:buNone/>
            </a:pPr>
            <a:r>
              <a:rPr lang="en-US" sz="2200" i="1" dirty="0">
                <a:latin typeface="Arial Nova" panose="020B0504020202020204" pitchFamily="34" charset="0"/>
              </a:rPr>
              <a:t>National Strategy for Sustainable Tourism</a:t>
            </a:r>
          </a:p>
          <a:p>
            <a:pPr marL="0" indent="0">
              <a:buFont typeface="Arial" panose="020B0604020202020204" pitchFamily="34" charset="0"/>
              <a:buNone/>
            </a:pPr>
            <a:r>
              <a:rPr lang="en-US" sz="2200" dirty="0">
                <a:latin typeface="Arial Nova" panose="020B0504020202020204" pitchFamily="34" charset="0"/>
              </a:rPr>
              <a:t>National Strategy for sustainable tourism aims to mainstream sustainability in Indian</a:t>
            </a:r>
          </a:p>
          <a:p>
            <a:pPr marL="0" indent="0">
              <a:buFont typeface="Arial" panose="020B0604020202020204" pitchFamily="34" charset="0"/>
              <a:buNone/>
            </a:pPr>
            <a:r>
              <a:rPr lang="en-US" sz="2200" dirty="0">
                <a:latin typeface="Arial Nova" panose="020B0504020202020204" pitchFamily="34" charset="0"/>
              </a:rPr>
              <a:t>tourism sector and ensure a more resilient, inclusive, carbon neutral and resource</a:t>
            </a:r>
          </a:p>
          <a:p>
            <a:pPr marL="0" indent="0">
              <a:buFont typeface="Arial" panose="020B0604020202020204" pitchFamily="34" charset="0"/>
              <a:buNone/>
            </a:pPr>
            <a:r>
              <a:rPr lang="en-US" sz="2200" dirty="0">
                <a:latin typeface="Arial Nova" panose="020B0504020202020204" pitchFamily="34" charset="0"/>
              </a:rPr>
              <a:t>efficient tourism while safeguarding natural and cultural resources. </a:t>
            </a:r>
          </a:p>
        </p:txBody>
      </p:sp>
      <p:pic>
        <p:nvPicPr>
          <p:cNvPr id="4" name="Picture 3" descr="A logo with a couple of people&#10;&#10;Description automatically generated with medium confidence">
            <a:extLst>
              <a:ext uri="{FF2B5EF4-FFF2-40B4-BE49-F238E27FC236}">
                <a16:creationId xmlns:a16="http://schemas.microsoft.com/office/drawing/2014/main" id="{1447B6EC-D7EF-EF10-7CAD-BEFD27AE04A6}"/>
              </a:ext>
            </a:extLst>
          </p:cNvPr>
          <p:cNvPicPr>
            <a:picLocks noChangeAspect="1"/>
          </p:cNvPicPr>
          <p:nvPr/>
        </p:nvPicPr>
        <p:blipFill>
          <a:blip r:embed="rId2"/>
          <a:stretch>
            <a:fillRect/>
          </a:stretch>
        </p:blipFill>
        <p:spPr>
          <a:xfrm>
            <a:off x="7638629" y="1906504"/>
            <a:ext cx="2240876" cy="2104108"/>
          </a:xfrm>
          <a:prstGeom prst="rect">
            <a:avLst/>
          </a:prstGeom>
          <a:effectLst>
            <a:softEdge rad="82772"/>
          </a:effectLst>
        </p:spPr>
      </p:pic>
    </p:spTree>
    <p:extLst>
      <p:ext uri="{BB962C8B-B14F-4D97-AF65-F5344CB8AC3E}">
        <p14:creationId xmlns:p14="http://schemas.microsoft.com/office/powerpoint/2010/main" val="408947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7641-E1C2-D203-7D20-00E7F9BD4B4A}"/>
              </a:ext>
            </a:extLst>
          </p:cNvPr>
          <p:cNvSpPr>
            <a:spLocks noGrp="1"/>
          </p:cNvSpPr>
          <p:nvPr>
            <p:ph type="title"/>
          </p:nvPr>
        </p:nvSpPr>
        <p:spPr/>
        <p:txBody>
          <a:bodyPr/>
          <a:lstStyle/>
          <a:p>
            <a:r>
              <a:rPr lang="en-KR" dirty="0"/>
              <a:t>Discussion about  Sustainability Strategies in Mekong Region </a:t>
            </a:r>
          </a:p>
        </p:txBody>
      </p:sp>
    </p:spTree>
    <p:extLst>
      <p:ext uri="{BB962C8B-B14F-4D97-AF65-F5344CB8AC3E}">
        <p14:creationId xmlns:p14="http://schemas.microsoft.com/office/powerpoint/2010/main" val="62648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AB3A9-8471-9B40-84C0-6E7CD1498269}"/>
              </a:ext>
            </a:extLst>
          </p:cNvPr>
          <p:cNvPicPr>
            <a:picLocks noChangeAspect="1"/>
          </p:cNvPicPr>
          <p:nvPr/>
        </p:nvPicPr>
        <p:blipFill>
          <a:blip r:embed="rId2"/>
          <a:srcRect l="1475" r="1475"/>
          <a:stretch/>
        </p:blipFill>
        <p:spPr>
          <a:xfrm>
            <a:off x="378823" y="336331"/>
            <a:ext cx="11416937" cy="6169572"/>
          </a:xfrm>
          <a:prstGeom prst="rect">
            <a:avLst/>
          </a:prstGeom>
        </p:spPr>
      </p:pic>
      <p:pic>
        <p:nvPicPr>
          <p:cNvPr id="4" name="Picture 3">
            <a:extLst>
              <a:ext uri="{FF2B5EF4-FFF2-40B4-BE49-F238E27FC236}">
                <a16:creationId xmlns:a16="http://schemas.microsoft.com/office/drawing/2014/main" id="{47DF4CDB-FD67-314A-AD54-EBF29A4961B2}"/>
              </a:ext>
            </a:extLst>
          </p:cNvPr>
          <p:cNvPicPr>
            <a:picLocks noChangeAspect="1"/>
          </p:cNvPicPr>
          <p:nvPr/>
        </p:nvPicPr>
        <p:blipFill>
          <a:blip r:embed="rId3"/>
          <a:stretch>
            <a:fillRect/>
          </a:stretch>
        </p:blipFill>
        <p:spPr>
          <a:xfrm>
            <a:off x="-10510" y="3450020"/>
            <a:ext cx="4925870" cy="3429000"/>
          </a:xfrm>
          <a:prstGeom prst="rect">
            <a:avLst/>
          </a:prstGeom>
        </p:spPr>
      </p:pic>
      <p:sp>
        <p:nvSpPr>
          <p:cNvPr id="7" name="Oval 6">
            <a:extLst>
              <a:ext uri="{FF2B5EF4-FFF2-40B4-BE49-F238E27FC236}">
                <a16:creationId xmlns:a16="http://schemas.microsoft.com/office/drawing/2014/main" id="{4DB3253B-BCB5-3847-A4C2-8217F53B1D6C}"/>
              </a:ext>
            </a:extLst>
          </p:cNvPr>
          <p:cNvSpPr/>
          <p:nvPr/>
        </p:nvSpPr>
        <p:spPr>
          <a:xfrm>
            <a:off x="3132667" y="457784"/>
            <a:ext cx="5926666" cy="5926666"/>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21">
            <a:extLst>
              <a:ext uri="{FF2B5EF4-FFF2-40B4-BE49-F238E27FC236}">
                <a16:creationId xmlns:a16="http://schemas.microsoft.com/office/drawing/2014/main" id="{AC8E4EC7-8A9D-1341-9C6D-424E35B78435}"/>
              </a:ext>
            </a:extLst>
          </p:cNvPr>
          <p:cNvSpPr>
            <a:spLocks noGrp="1"/>
          </p:cNvSpPr>
          <p:nvPr>
            <p:ph type="ctrTitle"/>
          </p:nvPr>
        </p:nvSpPr>
        <p:spPr/>
        <p:txBody>
          <a:bodyPr/>
          <a:lstStyle/>
          <a:p>
            <a:r>
              <a:rPr lang="en-US" sz="2600" dirty="0"/>
              <a:t>Introduction of Sustainable Tourism and the Need for a Regenerative Approach</a:t>
            </a:r>
          </a:p>
        </p:txBody>
      </p:sp>
      <p:sp>
        <p:nvSpPr>
          <p:cNvPr id="23" name="Subtitle 22">
            <a:extLst>
              <a:ext uri="{FF2B5EF4-FFF2-40B4-BE49-F238E27FC236}">
                <a16:creationId xmlns:a16="http://schemas.microsoft.com/office/drawing/2014/main" id="{4D0ACE46-EBA2-1644-BDFA-5880EDE4392B}"/>
              </a:ext>
            </a:extLst>
          </p:cNvPr>
          <p:cNvSpPr>
            <a:spLocks noGrp="1"/>
          </p:cNvSpPr>
          <p:nvPr>
            <p:ph type="subTitle" idx="1"/>
          </p:nvPr>
        </p:nvSpPr>
        <p:spPr/>
        <p:txBody>
          <a:bodyPr>
            <a:normAutofit lnSpcReduction="10000"/>
          </a:bodyPr>
          <a:lstStyle/>
          <a:p>
            <a:r>
              <a:rPr lang="en-US" dirty="0"/>
              <a:t>Trainer</a:t>
            </a:r>
          </a:p>
          <a:p>
            <a:r>
              <a:rPr lang="en-US" dirty="0"/>
              <a:t>November 2023</a:t>
            </a:r>
          </a:p>
        </p:txBody>
      </p:sp>
      <p:sp>
        <p:nvSpPr>
          <p:cNvPr id="24" name="Text Placeholder 23">
            <a:extLst>
              <a:ext uri="{FF2B5EF4-FFF2-40B4-BE49-F238E27FC236}">
                <a16:creationId xmlns:a16="http://schemas.microsoft.com/office/drawing/2014/main" id="{95818741-C0C1-8B4D-B03D-B97E827B7A41}"/>
              </a:ext>
            </a:extLst>
          </p:cNvPr>
          <p:cNvSpPr>
            <a:spLocks noGrp="1"/>
          </p:cNvSpPr>
          <p:nvPr>
            <p:ph type="body" sz="quarter" idx="10"/>
          </p:nvPr>
        </p:nvSpPr>
        <p:spPr>
          <a:xfrm>
            <a:off x="3661798" y="3518237"/>
            <a:ext cx="4974037" cy="498475"/>
          </a:xfrm>
        </p:spPr>
        <p:txBody>
          <a:bodyPr/>
          <a:lstStyle/>
          <a:p>
            <a:r>
              <a:rPr lang="en-US" dirty="0"/>
              <a:t>MODULE 2 </a:t>
            </a:r>
          </a:p>
        </p:txBody>
      </p:sp>
      <p:grpSp>
        <p:nvGrpSpPr>
          <p:cNvPr id="11" name="Group 10">
            <a:extLst>
              <a:ext uri="{FF2B5EF4-FFF2-40B4-BE49-F238E27FC236}">
                <a16:creationId xmlns:a16="http://schemas.microsoft.com/office/drawing/2014/main" id="{47F2107F-6E19-1248-8B58-C71A998C6F80}"/>
              </a:ext>
            </a:extLst>
          </p:cNvPr>
          <p:cNvGrpSpPr/>
          <p:nvPr/>
        </p:nvGrpSpPr>
        <p:grpSpPr>
          <a:xfrm>
            <a:off x="5424917" y="4326676"/>
            <a:ext cx="1347954" cy="141454"/>
            <a:chOff x="5424917" y="3799886"/>
            <a:chExt cx="1347954" cy="141454"/>
          </a:xfrm>
        </p:grpSpPr>
        <p:sp>
          <p:nvSpPr>
            <p:cNvPr id="12" name="Oval 11">
              <a:extLst>
                <a:ext uri="{FF2B5EF4-FFF2-40B4-BE49-F238E27FC236}">
                  <a16:creationId xmlns:a16="http://schemas.microsoft.com/office/drawing/2014/main" id="{18FE4E09-C842-A840-AF56-2FDDDDB43F06}"/>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3" name="Oval 12">
              <a:extLst>
                <a:ext uri="{FF2B5EF4-FFF2-40B4-BE49-F238E27FC236}">
                  <a16:creationId xmlns:a16="http://schemas.microsoft.com/office/drawing/2014/main" id="{9A1F635A-A5CA-7A4A-BCF1-050A22B3F465}"/>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4" name="Oval 13">
              <a:extLst>
                <a:ext uri="{FF2B5EF4-FFF2-40B4-BE49-F238E27FC236}">
                  <a16:creationId xmlns:a16="http://schemas.microsoft.com/office/drawing/2014/main" id="{66F942D4-2065-A447-A794-05EC09138792}"/>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5" name="Oval 14">
              <a:extLst>
                <a:ext uri="{FF2B5EF4-FFF2-40B4-BE49-F238E27FC236}">
                  <a16:creationId xmlns:a16="http://schemas.microsoft.com/office/drawing/2014/main" id="{CA2FC17B-6C83-0941-BF5B-F6B99B14E9C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96E10F0E-A144-184C-927D-984EDEABE741}"/>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D2C56FC3-9E43-8740-AED5-217C2E4BFE2F}"/>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pic>
        <p:nvPicPr>
          <p:cNvPr id="18" name="Picture 17">
            <a:extLst>
              <a:ext uri="{FF2B5EF4-FFF2-40B4-BE49-F238E27FC236}">
                <a16:creationId xmlns:a16="http://schemas.microsoft.com/office/drawing/2014/main" id="{7BF15E8D-7505-FC4A-8482-821E3E7040D0}"/>
              </a:ext>
            </a:extLst>
          </p:cNvPr>
          <p:cNvPicPr>
            <a:picLocks noChangeAspect="1"/>
          </p:cNvPicPr>
          <p:nvPr/>
        </p:nvPicPr>
        <p:blipFill>
          <a:blip r:embed="rId4"/>
          <a:stretch>
            <a:fillRect/>
          </a:stretch>
        </p:blipFill>
        <p:spPr>
          <a:xfrm>
            <a:off x="5130840" y="789124"/>
            <a:ext cx="2035954" cy="725055"/>
          </a:xfrm>
          <a:prstGeom prst="rect">
            <a:avLst/>
          </a:prstGeom>
        </p:spPr>
      </p:pic>
    </p:spTree>
    <p:extLst>
      <p:ext uri="{BB962C8B-B14F-4D97-AF65-F5344CB8AC3E}">
        <p14:creationId xmlns:p14="http://schemas.microsoft.com/office/powerpoint/2010/main" val="3217786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0CE1-ADF1-1544-853C-04996B82D03B}"/>
              </a:ext>
            </a:extLst>
          </p:cNvPr>
          <p:cNvSpPr>
            <a:spLocks noGrp="1"/>
          </p:cNvSpPr>
          <p:nvPr>
            <p:ph type="title"/>
          </p:nvPr>
        </p:nvSpPr>
        <p:spPr>
          <a:xfrm>
            <a:off x="3004156" y="2284697"/>
            <a:ext cx="6183687" cy="899536"/>
          </a:xfrm>
        </p:spPr>
        <p:txBody>
          <a:bodyPr>
            <a:noAutofit/>
          </a:bodyPr>
          <a:lstStyle/>
          <a:p>
            <a:r>
              <a:rPr lang="en-US" sz="3600" dirty="0">
                <a:latin typeface="Arial Nova" panose="020B0504020202020204" pitchFamily="34" charset="0"/>
              </a:rPr>
              <a:t>Q &amp; A </a:t>
            </a:r>
            <a:br>
              <a:rPr lang="en-US" sz="3600" dirty="0">
                <a:latin typeface="Arial Nova" panose="020B0504020202020204" pitchFamily="34" charset="0"/>
              </a:rPr>
            </a:br>
            <a:br>
              <a:rPr lang="en-US" sz="3600" dirty="0">
                <a:latin typeface="Arial Nova" panose="020B0504020202020204" pitchFamily="34" charset="0"/>
              </a:rPr>
            </a:br>
            <a:r>
              <a:rPr lang="en-US" sz="3600" dirty="0">
                <a:latin typeface="Arial Nova" panose="020B0504020202020204" pitchFamily="34" charset="0"/>
              </a:rPr>
              <a:t>Thank You!</a:t>
            </a:r>
          </a:p>
        </p:txBody>
      </p:sp>
    </p:spTree>
    <p:extLst>
      <p:ext uri="{BB962C8B-B14F-4D97-AF65-F5344CB8AC3E}">
        <p14:creationId xmlns:p14="http://schemas.microsoft.com/office/powerpoint/2010/main" val="296959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8810-C15A-C249-A3AD-F31EEAB42C84}"/>
              </a:ext>
            </a:extLst>
          </p:cNvPr>
          <p:cNvSpPr>
            <a:spLocks noGrp="1"/>
          </p:cNvSpPr>
          <p:nvPr>
            <p:ph type="ctrTitle"/>
          </p:nvPr>
        </p:nvSpPr>
        <p:spPr/>
        <p:txBody>
          <a:bodyPr>
            <a:normAutofit/>
          </a:bodyPr>
          <a:lstStyle/>
          <a:p>
            <a:r>
              <a:rPr lang="en-US" sz="2800" dirty="0">
                <a:latin typeface="Arial Nova" panose="020B0504020202020204" pitchFamily="34" charset="0"/>
              </a:rPr>
              <a:t>Introducing Sustainable Tourism (1)</a:t>
            </a:r>
          </a:p>
        </p:txBody>
      </p:sp>
      <p:sp>
        <p:nvSpPr>
          <p:cNvPr id="3" name="Subtitle 2">
            <a:extLst>
              <a:ext uri="{FF2B5EF4-FFF2-40B4-BE49-F238E27FC236}">
                <a16:creationId xmlns:a16="http://schemas.microsoft.com/office/drawing/2014/main" id="{2AC253DE-C653-EC47-9499-7CD0CBF479CE}"/>
              </a:ext>
            </a:extLst>
          </p:cNvPr>
          <p:cNvSpPr>
            <a:spLocks noGrp="1"/>
          </p:cNvSpPr>
          <p:nvPr>
            <p:ph type="subTitle" idx="1"/>
          </p:nvPr>
        </p:nvSpPr>
        <p:spPr/>
        <p:txBody>
          <a:bodyPr/>
          <a:lstStyle/>
          <a:p>
            <a:r>
              <a:rPr lang="en-US" dirty="0">
                <a:latin typeface="Arial Nova" panose="020B0504020202020204" pitchFamily="34" charset="0"/>
              </a:rPr>
              <a:t>Monday</a:t>
            </a:r>
          </a:p>
        </p:txBody>
      </p:sp>
      <p:sp>
        <p:nvSpPr>
          <p:cNvPr id="4" name="Text Placeholder 3">
            <a:extLst>
              <a:ext uri="{FF2B5EF4-FFF2-40B4-BE49-F238E27FC236}">
                <a16:creationId xmlns:a16="http://schemas.microsoft.com/office/drawing/2014/main" id="{C1F9F477-1C07-4244-94E1-A3813638BB4F}"/>
              </a:ext>
            </a:extLst>
          </p:cNvPr>
          <p:cNvSpPr>
            <a:spLocks noGrp="1"/>
          </p:cNvSpPr>
          <p:nvPr>
            <p:ph type="body" sz="quarter" idx="10"/>
          </p:nvPr>
        </p:nvSpPr>
        <p:spPr/>
        <p:txBody>
          <a:bodyPr/>
          <a:lstStyle/>
          <a:p>
            <a:r>
              <a:rPr lang="en-US" dirty="0">
                <a:latin typeface="Arial Nova" panose="020B0504020202020204" pitchFamily="34" charset="0"/>
              </a:rPr>
              <a:t>Session 2 </a:t>
            </a:r>
          </a:p>
        </p:txBody>
      </p:sp>
    </p:spTree>
    <p:extLst>
      <p:ext uri="{BB962C8B-B14F-4D97-AF65-F5344CB8AC3E}">
        <p14:creationId xmlns:p14="http://schemas.microsoft.com/office/powerpoint/2010/main" val="402458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BD0-6D41-CF40-90DA-EC1E7182ED09}"/>
              </a:ext>
            </a:extLst>
          </p:cNvPr>
          <p:cNvSpPr>
            <a:spLocks noGrp="1"/>
          </p:cNvSpPr>
          <p:nvPr>
            <p:ph type="title"/>
          </p:nvPr>
        </p:nvSpPr>
        <p:spPr/>
        <p:txBody>
          <a:bodyPr/>
          <a:lstStyle/>
          <a:p>
            <a:endParaRPr lang="en-US" dirty="0">
              <a:latin typeface="Arial Nova" panose="020B0504020202020204" pitchFamily="34" charset="0"/>
            </a:endParaRPr>
          </a:p>
        </p:txBody>
      </p:sp>
      <p:sp>
        <p:nvSpPr>
          <p:cNvPr id="3" name="Date Placeholder 2">
            <a:extLst>
              <a:ext uri="{FF2B5EF4-FFF2-40B4-BE49-F238E27FC236}">
                <a16:creationId xmlns:a16="http://schemas.microsoft.com/office/drawing/2014/main" id="{2BEFAFAE-80E8-6A40-A60F-308E37FB0F47}"/>
              </a:ext>
            </a:extLst>
          </p:cNvPr>
          <p:cNvSpPr>
            <a:spLocks noGrp="1"/>
          </p:cNvSpPr>
          <p:nvPr>
            <p:ph type="dt" sz="half" idx="10"/>
          </p:nvPr>
        </p:nvSpPr>
        <p:spPr>
          <a:xfrm>
            <a:off x="10075650" y="6256407"/>
            <a:ext cx="1266220" cy="365125"/>
          </a:xfrm>
        </p:spPr>
        <p:txBody>
          <a:bodyPr/>
          <a:lstStyle/>
          <a:p>
            <a:fld id="{D65460C0-EAAC-224C-BF9C-B28038AF74D0}" type="datetime3">
              <a:rPr lang="en-US" sz="800" smtClean="0"/>
              <a:pPr/>
              <a:t>15 October 2023</a:t>
            </a:fld>
            <a:endParaRPr lang="en-US" dirty="0"/>
          </a:p>
        </p:txBody>
      </p:sp>
      <p:sp>
        <p:nvSpPr>
          <p:cNvPr id="5" name="Slide Number Placeholder 4">
            <a:extLst>
              <a:ext uri="{FF2B5EF4-FFF2-40B4-BE49-F238E27FC236}">
                <a16:creationId xmlns:a16="http://schemas.microsoft.com/office/drawing/2014/main" id="{5F4047E6-E7E0-8641-BB2A-9949CDDC6C22}"/>
              </a:ext>
            </a:extLst>
          </p:cNvPr>
          <p:cNvSpPr>
            <a:spLocks noGrp="1"/>
          </p:cNvSpPr>
          <p:nvPr>
            <p:ph type="sldNum" sz="quarter" idx="12"/>
          </p:nvPr>
        </p:nvSpPr>
        <p:spPr>
          <a:xfrm>
            <a:off x="10773034" y="6256408"/>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4</a:t>
            </a:fld>
            <a:endParaRPr lang="en-US" sz="800" dirty="0">
              <a:solidFill>
                <a:srgbClr val="949494"/>
              </a:solidFill>
            </a:endParaRPr>
          </a:p>
        </p:txBody>
      </p:sp>
      <p:sp>
        <p:nvSpPr>
          <p:cNvPr id="6" name="Text Placeholder 5">
            <a:extLst>
              <a:ext uri="{FF2B5EF4-FFF2-40B4-BE49-F238E27FC236}">
                <a16:creationId xmlns:a16="http://schemas.microsoft.com/office/drawing/2014/main" id="{44492E1B-24EC-A043-825B-44358E9628E9}"/>
              </a:ext>
            </a:extLst>
          </p:cNvPr>
          <p:cNvSpPr>
            <a:spLocks noGrp="1"/>
          </p:cNvSpPr>
          <p:nvPr>
            <p:ph type="body" sz="quarter" idx="13"/>
          </p:nvPr>
        </p:nvSpPr>
        <p:spPr>
          <a:xfrm>
            <a:off x="3792104" y="1624907"/>
            <a:ext cx="7482032" cy="3252787"/>
          </a:xfrm>
        </p:spPr>
        <p:txBody>
          <a:bodyPr anchor="ctr"/>
          <a:lstStyle/>
          <a:p>
            <a:r>
              <a:rPr lang="en-US" dirty="0">
                <a:latin typeface="Arial Nova" panose="020B0504020202020204" pitchFamily="34" charset="0"/>
              </a:rPr>
              <a:t>Introduction to Sustainable Tourism</a:t>
            </a:r>
          </a:p>
          <a:p>
            <a:r>
              <a:rPr lang="en-US" dirty="0">
                <a:latin typeface="Arial Nova" panose="020B0504020202020204" pitchFamily="34" charset="0"/>
              </a:rPr>
              <a:t>Definitions &amp; Background</a:t>
            </a:r>
          </a:p>
          <a:p>
            <a:r>
              <a:rPr lang="en-US" dirty="0">
                <a:latin typeface="Arial Nova" panose="020B0504020202020204" pitchFamily="34" charset="0"/>
              </a:rPr>
              <a:t>Historical Context</a:t>
            </a:r>
          </a:p>
          <a:p>
            <a:r>
              <a:rPr lang="en-US" dirty="0">
                <a:latin typeface="Arial Nova" panose="020B0504020202020204" pitchFamily="34" charset="0"/>
              </a:rPr>
              <a:t>Significance of Sustainable Tourism Strategies</a:t>
            </a:r>
          </a:p>
          <a:p>
            <a:r>
              <a:rPr lang="en-US" dirty="0">
                <a:latin typeface="Arial Nova" panose="020B0504020202020204" pitchFamily="34" charset="0"/>
              </a:rPr>
              <a:t>Interactive Discussion – Q&amp;A </a:t>
            </a:r>
          </a:p>
        </p:txBody>
      </p:sp>
    </p:spTree>
    <p:extLst>
      <p:ext uri="{BB962C8B-B14F-4D97-AF65-F5344CB8AC3E}">
        <p14:creationId xmlns:p14="http://schemas.microsoft.com/office/powerpoint/2010/main" val="364696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C880F2A7-4697-8648-B852-E4A1215AA338}"/>
              </a:ext>
            </a:extLst>
          </p:cNvPr>
          <p:cNvPicPr>
            <a:picLocks noGrp="1" noChangeAspect="1"/>
          </p:cNvPicPr>
          <p:nvPr>
            <p:ph type="pic" idx="13"/>
          </p:nvPr>
        </p:nvPicPr>
        <p:blipFill>
          <a:blip r:embed="rId2"/>
          <a:srcRect t="3400" b="3400"/>
          <a:stretch/>
        </p:blipFill>
        <p:spPr>
          <a:xfrm>
            <a:off x="484093" y="2089987"/>
            <a:ext cx="3696097" cy="2284568"/>
          </a:xfrm>
        </p:spPr>
      </p:pic>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4644066"/>
            <a:ext cx="11860307" cy="1432524"/>
          </a:xfrm>
        </p:spPr>
        <p:txBody>
          <a:bodyPr>
            <a:normAutofit/>
          </a:bodyPr>
          <a:lstStyle/>
          <a:p>
            <a:pPr marL="0" indent="0">
              <a:buNone/>
            </a:pPr>
            <a:r>
              <a:rPr lang="en-US" sz="2600" dirty="0">
                <a:latin typeface="Arial Nova" panose="020B0504020202020204" pitchFamily="34" charset="0"/>
              </a:rPr>
              <a:t>Sustainable tourism has emerged as a vital concept in recent years, driven by the pressing need to protect our planet's natural resources and cultural heritage. </a:t>
            </a:r>
          </a:p>
        </p:txBody>
      </p:sp>
      <p:pic>
        <p:nvPicPr>
          <p:cNvPr id="15" name="Picture Placeholder 14">
            <a:extLst>
              <a:ext uri="{FF2B5EF4-FFF2-40B4-BE49-F238E27FC236}">
                <a16:creationId xmlns:a16="http://schemas.microsoft.com/office/drawing/2014/main" id="{2C9488DD-5FA6-5A45-AE16-169ABEE642D1}"/>
              </a:ext>
            </a:extLst>
          </p:cNvPr>
          <p:cNvPicPr>
            <a:picLocks noGrp="1" noChangeAspect="1"/>
          </p:cNvPicPr>
          <p:nvPr>
            <p:ph type="pic" idx="14"/>
          </p:nvPr>
        </p:nvPicPr>
        <p:blipFill>
          <a:blip r:embed="rId3"/>
          <a:srcRect l="5368" r="5368"/>
          <a:stretch/>
        </p:blipFill>
        <p:spPr>
          <a:xfrm>
            <a:off x="4339755" y="2089987"/>
            <a:ext cx="3620069" cy="2284568"/>
          </a:xfrm>
        </p:spPr>
      </p:pic>
      <p:pic>
        <p:nvPicPr>
          <p:cNvPr id="17" name="Picture Placeholder 16">
            <a:extLst>
              <a:ext uri="{FF2B5EF4-FFF2-40B4-BE49-F238E27FC236}">
                <a16:creationId xmlns:a16="http://schemas.microsoft.com/office/drawing/2014/main" id="{127EAFAC-7BFB-6C48-80D8-7A8CE4682BA0}"/>
              </a:ext>
            </a:extLst>
          </p:cNvPr>
          <p:cNvPicPr>
            <a:picLocks noGrp="1" noChangeAspect="1"/>
          </p:cNvPicPr>
          <p:nvPr>
            <p:ph type="pic" idx="15"/>
          </p:nvPr>
        </p:nvPicPr>
        <p:blipFill>
          <a:blip r:embed="rId4"/>
          <a:srcRect l="10386" r="10386"/>
          <a:stretch/>
        </p:blipFill>
        <p:spPr>
          <a:xfrm>
            <a:off x="8119388" y="2089987"/>
            <a:ext cx="3620069" cy="2284568"/>
          </a:xfrm>
        </p:spPr>
      </p:pic>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1397209"/>
            <a:ext cx="7436223" cy="423267"/>
          </a:xfrm>
        </p:spPr>
        <p:txBody>
          <a:bodyPr/>
          <a:lstStyle/>
          <a:p>
            <a:r>
              <a:rPr lang="en-US" dirty="0">
                <a:latin typeface="Arial Nova" panose="020B0504020202020204" pitchFamily="34" charset="0"/>
              </a:rPr>
              <a:t>Introduction to Sustainable Tourism</a:t>
            </a:r>
          </a:p>
        </p:txBody>
      </p:sp>
    </p:spTree>
    <p:extLst>
      <p:ext uri="{BB962C8B-B14F-4D97-AF65-F5344CB8AC3E}">
        <p14:creationId xmlns:p14="http://schemas.microsoft.com/office/powerpoint/2010/main" val="227658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een and white poster with text and images&#10;&#10;Description automatically generated">
            <a:extLst>
              <a:ext uri="{FF2B5EF4-FFF2-40B4-BE49-F238E27FC236}">
                <a16:creationId xmlns:a16="http://schemas.microsoft.com/office/drawing/2014/main" id="{1B60547E-55FC-FA80-3C45-6966DF581B5A}"/>
              </a:ext>
            </a:extLst>
          </p:cNvPr>
          <p:cNvPicPr>
            <a:picLocks noChangeAspect="1"/>
          </p:cNvPicPr>
          <p:nvPr/>
        </p:nvPicPr>
        <p:blipFill>
          <a:blip r:embed="rId2"/>
          <a:stretch>
            <a:fillRect/>
          </a:stretch>
        </p:blipFill>
        <p:spPr>
          <a:xfrm>
            <a:off x="267630" y="3954"/>
            <a:ext cx="6478858" cy="6464774"/>
          </a:xfrm>
          <a:prstGeom prst="rect">
            <a:avLst/>
          </a:prstGeom>
        </p:spPr>
      </p:pic>
      <p:sp>
        <p:nvSpPr>
          <p:cNvPr id="3" name="Title 2">
            <a:extLst>
              <a:ext uri="{FF2B5EF4-FFF2-40B4-BE49-F238E27FC236}">
                <a16:creationId xmlns:a16="http://schemas.microsoft.com/office/drawing/2014/main" id="{4C17D8DA-1474-7046-847E-FF268647A8A5}"/>
              </a:ext>
            </a:extLst>
          </p:cNvPr>
          <p:cNvSpPr>
            <a:spLocks noGrp="1"/>
          </p:cNvSpPr>
          <p:nvPr>
            <p:ph type="title"/>
          </p:nvPr>
        </p:nvSpPr>
        <p:spPr>
          <a:xfrm>
            <a:off x="6981441" y="1206075"/>
            <a:ext cx="10056556" cy="503393"/>
          </a:xfrm>
        </p:spPr>
        <p:txBody>
          <a:bodyPr/>
          <a:lstStyle/>
          <a:p>
            <a:r>
              <a:rPr lang="en-US" dirty="0">
                <a:solidFill>
                  <a:schemeClr val="tx1"/>
                </a:solidFill>
                <a:latin typeface="Arial Nova" panose="020B0504020202020204" pitchFamily="34" charset="0"/>
              </a:rPr>
              <a:t>Importance of Sustainable Tourism</a:t>
            </a:r>
          </a:p>
        </p:txBody>
      </p:sp>
      <p:sp>
        <p:nvSpPr>
          <p:cNvPr id="4" name="Content Placeholder 3">
            <a:extLst>
              <a:ext uri="{FF2B5EF4-FFF2-40B4-BE49-F238E27FC236}">
                <a16:creationId xmlns:a16="http://schemas.microsoft.com/office/drawing/2014/main" id="{99267042-B249-8E45-BC0E-78513E85DBC5}"/>
              </a:ext>
            </a:extLst>
          </p:cNvPr>
          <p:cNvSpPr>
            <a:spLocks noGrp="1"/>
          </p:cNvSpPr>
          <p:nvPr>
            <p:ph idx="1"/>
          </p:nvPr>
        </p:nvSpPr>
        <p:spPr>
          <a:xfrm>
            <a:off x="6840782" y="2857312"/>
            <a:ext cx="5193775" cy="1143376"/>
          </a:xfrm>
        </p:spPr>
        <p:txBody>
          <a:bodyPr>
            <a:noAutofit/>
          </a:bodyPr>
          <a:lstStyle/>
          <a:p>
            <a:pPr marL="0" indent="0" algn="ctr">
              <a:buNone/>
            </a:pPr>
            <a:r>
              <a:rPr lang="en-US" sz="2400" dirty="0">
                <a:solidFill>
                  <a:srgbClr val="0070C0"/>
                </a:solidFill>
                <a:latin typeface="Arial Nova" panose="020B0504020202020204" pitchFamily="34" charset="0"/>
              </a:rPr>
              <a:t>When surveyed in 2022, over 80 percent of global travelers said that sustainable tourism is important. </a:t>
            </a:r>
          </a:p>
        </p:txBody>
      </p:sp>
      <p:sp>
        <p:nvSpPr>
          <p:cNvPr id="6" name="Date Placeholder 5">
            <a:extLst>
              <a:ext uri="{FF2B5EF4-FFF2-40B4-BE49-F238E27FC236}">
                <a16:creationId xmlns:a16="http://schemas.microsoft.com/office/drawing/2014/main" id="{64B51A17-9E2B-344B-8A45-4A02687AC410}"/>
              </a:ext>
            </a:extLst>
          </p:cNvPr>
          <p:cNvSpPr>
            <a:spLocks noGrp="1"/>
          </p:cNvSpPr>
          <p:nvPr>
            <p:ph type="dt" sz="half" idx="10"/>
          </p:nvPr>
        </p:nvSpPr>
        <p:spPr>
          <a:xfrm>
            <a:off x="10105540" y="6265476"/>
            <a:ext cx="1275384" cy="365125"/>
          </a:xfrm>
        </p:spPr>
        <p:txBody>
          <a:bodyPr/>
          <a:lstStyle/>
          <a:p>
            <a:fld id="{D65460C0-EAAC-224C-BF9C-B28038AF74D0}" type="datetime3">
              <a:rPr lang="en-US" sz="800" smtClean="0"/>
              <a:pPr/>
              <a:t>15 October 2023</a:t>
            </a:fld>
            <a:endParaRPr lang="en-US" sz="800" dirty="0"/>
          </a:p>
        </p:txBody>
      </p:sp>
      <p:sp>
        <p:nvSpPr>
          <p:cNvPr id="8" name="Slide Number Placeholder 7">
            <a:extLst>
              <a:ext uri="{FF2B5EF4-FFF2-40B4-BE49-F238E27FC236}">
                <a16:creationId xmlns:a16="http://schemas.microsoft.com/office/drawing/2014/main" id="{367377F8-B937-834B-B339-201B7ECD01A8}"/>
              </a:ext>
            </a:extLst>
          </p:cNvPr>
          <p:cNvSpPr>
            <a:spLocks noGrp="1"/>
          </p:cNvSpPr>
          <p:nvPr>
            <p:ph type="sldNum" sz="quarter" idx="12"/>
          </p:nvPr>
        </p:nvSpPr>
        <p:spPr>
          <a:xfrm>
            <a:off x="10785567" y="6256409"/>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6</a:t>
            </a:fld>
            <a:endParaRPr lang="en-US" sz="800" dirty="0">
              <a:solidFill>
                <a:srgbClr val="949494"/>
              </a:solidFill>
            </a:endParaRPr>
          </a:p>
        </p:txBody>
      </p:sp>
    </p:spTree>
    <p:extLst>
      <p:ext uri="{BB962C8B-B14F-4D97-AF65-F5344CB8AC3E}">
        <p14:creationId xmlns:p14="http://schemas.microsoft.com/office/powerpoint/2010/main" val="624072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17D8DA-1474-7046-847E-FF268647A8A5}"/>
              </a:ext>
            </a:extLst>
          </p:cNvPr>
          <p:cNvSpPr>
            <a:spLocks noGrp="1"/>
          </p:cNvSpPr>
          <p:nvPr>
            <p:ph type="title"/>
          </p:nvPr>
        </p:nvSpPr>
        <p:spPr>
          <a:xfrm>
            <a:off x="430306" y="737020"/>
            <a:ext cx="10056556" cy="503393"/>
          </a:xfrm>
        </p:spPr>
        <p:txBody>
          <a:bodyPr/>
          <a:lstStyle/>
          <a:p>
            <a:r>
              <a:rPr lang="en-US" dirty="0">
                <a:solidFill>
                  <a:schemeClr val="tx1"/>
                </a:solidFill>
                <a:latin typeface="Arial Nova" panose="020B0504020202020204" pitchFamily="34" charset="0"/>
              </a:rPr>
              <a:t>Importance of Sustainable Tourism</a:t>
            </a:r>
          </a:p>
        </p:txBody>
      </p:sp>
      <p:sp>
        <p:nvSpPr>
          <p:cNvPr id="6" name="Date Placeholder 5">
            <a:extLst>
              <a:ext uri="{FF2B5EF4-FFF2-40B4-BE49-F238E27FC236}">
                <a16:creationId xmlns:a16="http://schemas.microsoft.com/office/drawing/2014/main" id="{64B51A17-9E2B-344B-8A45-4A02687AC410}"/>
              </a:ext>
            </a:extLst>
          </p:cNvPr>
          <p:cNvSpPr>
            <a:spLocks noGrp="1"/>
          </p:cNvSpPr>
          <p:nvPr>
            <p:ph type="dt" sz="half" idx="10"/>
          </p:nvPr>
        </p:nvSpPr>
        <p:spPr>
          <a:xfrm>
            <a:off x="10105540" y="6265476"/>
            <a:ext cx="1275384" cy="365125"/>
          </a:xfrm>
        </p:spPr>
        <p:txBody>
          <a:bodyPr/>
          <a:lstStyle/>
          <a:p>
            <a:fld id="{D65460C0-EAAC-224C-BF9C-B28038AF74D0}" type="datetime3">
              <a:rPr lang="en-US" sz="800" smtClean="0"/>
              <a:pPr/>
              <a:t>15 October 2023</a:t>
            </a:fld>
            <a:endParaRPr lang="en-US" sz="800" dirty="0"/>
          </a:p>
        </p:txBody>
      </p:sp>
      <p:sp>
        <p:nvSpPr>
          <p:cNvPr id="8" name="Slide Number Placeholder 7">
            <a:extLst>
              <a:ext uri="{FF2B5EF4-FFF2-40B4-BE49-F238E27FC236}">
                <a16:creationId xmlns:a16="http://schemas.microsoft.com/office/drawing/2014/main" id="{367377F8-B937-834B-B339-201B7ECD01A8}"/>
              </a:ext>
            </a:extLst>
          </p:cNvPr>
          <p:cNvSpPr>
            <a:spLocks noGrp="1"/>
          </p:cNvSpPr>
          <p:nvPr>
            <p:ph type="sldNum" sz="quarter" idx="12"/>
          </p:nvPr>
        </p:nvSpPr>
        <p:spPr>
          <a:xfrm>
            <a:off x="10785567" y="6256409"/>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7</a:t>
            </a:fld>
            <a:endParaRPr lang="en-US" sz="800" dirty="0">
              <a:solidFill>
                <a:srgbClr val="949494"/>
              </a:solidFill>
            </a:endParaRPr>
          </a:p>
        </p:txBody>
      </p:sp>
      <p:pic>
        <p:nvPicPr>
          <p:cNvPr id="15" name="Picture 14" descr="A graph of a company&#10;&#10;Description automatically generated with medium confidence">
            <a:extLst>
              <a:ext uri="{FF2B5EF4-FFF2-40B4-BE49-F238E27FC236}">
                <a16:creationId xmlns:a16="http://schemas.microsoft.com/office/drawing/2014/main" id="{C246822A-F2AC-BAC3-76C1-7B4B49B78E20}"/>
              </a:ext>
            </a:extLst>
          </p:cNvPr>
          <p:cNvPicPr>
            <a:picLocks noChangeAspect="1"/>
          </p:cNvPicPr>
          <p:nvPr/>
        </p:nvPicPr>
        <p:blipFill>
          <a:blip r:embed="rId2"/>
          <a:stretch>
            <a:fillRect/>
          </a:stretch>
        </p:blipFill>
        <p:spPr>
          <a:xfrm>
            <a:off x="1682697" y="1304729"/>
            <a:ext cx="8272472" cy="5316805"/>
          </a:xfrm>
          <a:prstGeom prst="rect">
            <a:avLst/>
          </a:prstGeom>
        </p:spPr>
      </p:pic>
    </p:spTree>
    <p:extLst>
      <p:ext uri="{BB962C8B-B14F-4D97-AF65-F5344CB8AC3E}">
        <p14:creationId xmlns:p14="http://schemas.microsoft.com/office/powerpoint/2010/main" val="425411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6669" y="2418351"/>
            <a:ext cx="11178659" cy="1432524"/>
          </a:xfrm>
        </p:spPr>
        <p:txBody>
          <a:bodyPr>
            <a:normAutofit lnSpcReduction="10000"/>
          </a:bodyPr>
          <a:lstStyle/>
          <a:p>
            <a:pPr marL="0" indent="0" algn="ctr">
              <a:buNone/>
            </a:pPr>
            <a:r>
              <a:rPr lang="en-US" sz="2600" dirty="0">
                <a:latin typeface="Arial Nova" panose="020B0504020202020204" pitchFamily="34" charset="0"/>
              </a:rPr>
              <a:t>Sustainable Tourism refers to sustainable practices in and by the tourism industry. It is an aspiration to acknowledge all impacts of tourism, both positive and negative. It aims to minimize the negative impacts and maximize the positive ones.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8</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1397209"/>
            <a:ext cx="7436223" cy="423267"/>
          </a:xfrm>
        </p:spPr>
        <p:txBody>
          <a:bodyPr/>
          <a:lstStyle/>
          <a:p>
            <a:r>
              <a:rPr lang="en-US" sz="2600" dirty="0">
                <a:latin typeface="Arial Nova" panose="020B0504020202020204" pitchFamily="34" charset="0"/>
              </a:rPr>
              <a:t>Definitions &amp; Background</a:t>
            </a:r>
          </a:p>
        </p:txBody>
      </p:sp>
      <p:pic>
        <p:nvPicPr>
          <p:cNvPr id="14" name="Picture 13" descr="A green and red logo&#10;&#10;Description automatically generated">
            <a:extLst>
              <a:ext uri="{FF2B5EF4-FFF2-40B4-BE49-F238E27FC236}">
                <a16:creationId xmlns:a16="http://schemas.microsoft.com/office/drawing/2014/main" id="{EA8CB5D4-66BA-8EAF-5251-73492FBDF40D}"/>
              </a:ext>
            </a:extLst>
          </p:cNvPr>
          <p:cNvPicPr>
            <a:picLocks noChangeAspect="1"/>
          </p:cNvPicPr>
          <p:nvPr/>
        </p:nvPicPr>
        <p:blipFill>
          <a:blip r:embed="rId2"/>
          <a:stretch>
            <a:fillRect/>
          </a:stretch>
        </p:blipFill>
        <p:spPr>
          <a:xfrm>
            <a:off x="4794249" y="4173164"/>
            <a:ext cx="2603500" cy="762000"/>
          </a:xfrm>
          <a:prstGeom prst="rect">
            <a:avLst/>
          </a:prstGeom>
        </p:spPr>
      </p:pic>
    </p:spTree>
    <p:extLst>
      <p:ext uri="{BB962C8B-B14F-4D97-AF65-F5344CB8AC3E}">
        <p14:creationId xmlns:p14="http://schemas.microsoft.com/office/powerpoint/2010/main" val="3539687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5" y="2429503"/>
            <a:ext cx="11860307" cy="1432524"/>
          </a:xfrm>
        </p:spPr>
        <p:txBody>
          <a:bodyPr>
            <a:normAutofit lnSpcReduction="10000"/>
          </a:bodyPr>
          <a:lstStyle/>
          <a:p>
            <a:pPr marL="0" indent="0" algn="ctr">
              <a:buNone/>
            </a:pPr>
            <a:r>
              <a:rPr lang="en-US" sz="2600" dirty="0">
                <a:latin typeface="Arial Nova" panose="020B0504020202020204" pitchFamily="34" charset="0"/>
              </a:rPr>
              <a:t>'Sustainable tourism' or 'tourism in the green economy' has been defined as tourism activities that can be maintained indefinitely in their environmental, social, economic and cultural contexts and despite their effect on these areas of life (UNEP &amp; UNWTO, 2005).</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9</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1397209"/>
            <a:ext cx="7436223" cy="423267"/>
          </a:xfrm>
        </p:spPr>
        <p:txBody>
          <a:bodyPr/>
          <a:lstStyle/>
          <a:p>
            <a:r>
              <a:rPr lang="en-US" sz="2600" dirty="0">
                <a:latin typeface="Arial Nova" panose="020B0504020202020204" pitchFamily="34" charset="0"/>
              </a:rPr>
              <a:t>Definitions &amp; Background</a:t>
            </a:r>
          </a:p>
        </p:txBody>
      </p:sp>
      <p:pic>
        <p:nvPicPr>
          <p:cNvPr id="5" name="Picture 4" descr="A blue and white globe with a black background&#10;&#10;Description automatically generated">
            <a:extLst>
              <a:ext uri="{FF2B5EF4-FFF2-40B4-BE49-F238E27FC236}">
                <a16:creationId xmlns:a16="http://schemas.microsoft.com/office/drawing/2014/main" id="{45DC8935-D48B-6563-A4CA-619FD3A7C7EF}"/>
              </a:ext>
            </a:extLst>
          </p:cNvPr>
          <p:cNvPicPr>
            <a:picLocks noChangeAspect="1"/>
          </p:cNvPicPr>
          <p:nvPr/>
        </p:nvPicPr>
        <p:blipFill>
          <a:blip r:embed="rId2"/>
          <a:stretch>
            <a:fillRect/>
          </a:stretch>
        </p:blipFill>
        <p:spPr>
          <a:xfrm>
            <a:off x="6729553" y="4290147"/>
            <a:ext cx="1914385" cy="1665515"/>
          </a:xfrm>
          <a:prstGeom prst="rect">
            <a:avLst/>
          </a:prstGeom>
        </p:spPr>
      </p:pic>
      <p:pic>
        <p:nvPicPr>
          <p:cNvPr id="7" name="Picture 6" descr="A blue and black logo&#10;&#10;Description automatically generated">
            <a:extLst>
              <a:ext uri="{FF2B5EF4-FFF2-40B4-BE49-F238E27FC236}">
                <a16:creationId xmlns:a16="http://schemas.microsoft.com/office/drawing/2014/main" id="{B56B7DC8-4DC1-FDBA-1EFD-BE1F0F9E39FF}"/>
              </a:ext>
            </a:extLst>
          </p:cNvPr>
          <p:cNvPicPr>
            <a:picLocks noChangeAspect="1"/>
          </p:cNvPicPr>
          <p:nvPr/>
        </p:nvPicPr>
        <p:blipFill>
          <a:blip r:embed="rId3"/>
          <a:stretch>
            <a:fillRect/>
          </a:stretch>
        </p:blipFill>
        <p:spPr>
          <a:xfrm>
            <a:off x="4605198" y="4290147"/>
            <a:ext cx="1317321" cy="1547209"/>
          </a:xfrm>
          <a:prstGeom prst="rect">
            <a:avLst/>
          </a:prstGeom>
        </p:spPr>
      </p:pic>
    </p:spTree>
    <p:extLst>
      <p:ext uri="{BB962C8B-B14F-4D97-AF65-F5344CB8AC3E}">
        <p14:creationId xmlns:p14="http://schemas.microsoft.com/office/powerpoint/2010/main" val="4005895395"/>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5C9F"/>
      </a:dk2>
      <a:lt2>
        <a:srgbClr val="EDEDEF"/>
      </a:lt2>
      <a:accent1>
        <a:srgbClr val="008AD1"/>
      </a:accent1>
      <a:accent2>
        <a:srgbClr val="01B6ED"/>
      </a:accent2>
      <a:accent3>
        <a:srgbClr val="72C8DB"/>
      </a:accent3>
      <a:accent4>
        <a:srgbClr val="EA5A0D"/>
      </a:accent4>
      <a:accent5>
        <a:srgbClr val="FFDC0E"/>
      </a:accent5>
      <a:accent6>
        <a:srgbClr val="0A98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72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11674</TotalTime>
  <Words>733</Words>
  <Application>Microsoft Macintosh PowerPoint</Application>
  <PresentationFormat>Widescreen</PresentationFormat>
  <Paragraphs>88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Nova</vt:lpstr>
      <vt:lpstr>Calibri</vt:lpstr>
      <vt:lpstr>Office Theme</vt:lpstr>
      <vt:lpstr>Sustainable &amp; Smart Tourism</vt:lpstr>
      <vt:lpstr>Introduction of Sustainable Tourism and the Need for a Regenerative Approach</vt:lpstr>
      <vt:lpstr>Introducing Sustainable Tourism (1)</vt:lpstr>
      <vt:lpstr>PowerPoint Presentation</vt:lpstr>
      <vt:lpstr>Introduction to Sustainable Tourism</vt:lpstr>
      <vt:lpstr>Importance of Sustainable Tourism</vt:lpstr>
      <vt:lpstr>Importance of Sustainable Tourism</vt:lpstr>
      <vt:lpstr>Definitions &amp; Background</vt:lpstr>
      <vt:lpstr>Definitions &amp; Background</vt:lpstr>
      <vt:lpstr>Definitions &amp; Background</vt:lpstr>
      <vt:lpstr>The 5 Pillars for Sustainable Tourism Development</vt:lpstr>
      <vt:lpstr>Definitions &amp; Background</vt:lpstr>
      <vt:lpstr>1. Alternative Tourism 2. Eco Tourism 3. Responsible Tourism 4. Green Tourism 5. Sustainable Tourism 6. Regenerative Tourism  </vt:lpstr>
      <vt:lpstr>Significance of Sustainable Tourism Strategies</vt:lpstr>
      <vt:lpstr>Significance of Sustainable Tourism Strategies</vt:lpstr>
      <vt:lpstr>Significance of Sustainable Tourism Strategies</vt:lpstr>
      <vt:lpstr>Significance of Sustainable Tourism Strategies</vt:lpstr>
      <vt:lpstr>Significance of Sustainable Tourism Strategies</vt:lpstr>
      <vt:lpstr>Discussion about  Sustainability Strategies in Mekong Region </vt:lpstr>
      <vt:lpstr>Q &amp; A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Michalis Toanoglou</cp:lastModifiedBy>
  <cp:revision>493</cp:revision>
  <cp:lastPrinted>2023-09-24T09:21:02Z</cp:lastPrinted>
  <dcterms:created xsi:type="dcterms:W3CDTF">2023-02-25T10:22:15Z</dcterms:created>
  <dcterms:modified xsi:type="dcterms:W3CDTF">2023-10-15T07:38:08Z</dcterms:modified>
</cp:coreProperties>
</file>