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DI+ki9OjHu90mftDLmrkLBJED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Slide">
  <p:cSld name="01_Title Slide">
    <p:spTree>
      <p:nvGrpSpPr>
        <p:cNvPr id="15" name="Shape 15"/>
        <p:cNvGrpSpPr/>
        <p:nvPr/>
      </p:nvGrpSpPr>
      <p:grpSpPr>
        <a:xfrm>
          <a:off x="0" y="0"/>
          <a:ext cx="0" cy="0"/>
          <a:chOff x="0" y="0"/>
          <a:chExt cx="0" cy="0"/>
        </a:xfrm>
      </p:grpSpPr>
      <p:pic>
        <p:nvPicPr>
          <p:cNvPr id="16" name="Google Shape;16;p20"/>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7" name="Google Shape;17;p20"/>
          <p:cNvSpPr txBox="1"/>
          <p:nvPr>
            <p:ph type="ctrTitle"/>
          </p:nvPr>
        </p:nvSpPr>
        <p:spPr>
          <a:xfrm>
            <a:off x="1524000" y="1870362"/>
            <a:ext cx="9144000" cy="97674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5400"/>
              <a:buFont typeface="Arial"/>
              <a:buNone/>
              <a:defRPr b="1"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0"/>
          <p:cNvSpPr txBox="1"/>
          <p:nvPr>
            <p:ph idx="1" type="subTitle"/>
          </p:nvPr>
        </p:nvSpPr>
        <p:spPr>
          <a:xfrm>
            <a:off x="1524000" y="4312227"/>
            <a:ext cx="9144000" cy="130149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0"/>
          <p:cNvSpPr txBox="1"/>
          <p:nvPr>
            <p:ph idx="2" type="body"/>
          </p:nvPr>
        </p:nvSpPr>
        <p:spPr>
          <a:xfrm>
            <a:off x="1524000" y="2930525"/>
            <a:ext cx="9144000" cy="4984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7F7F"/>
              </a:buClr>
              <a:buSzPts val="2000"/>
              <a:buNone/>
              <a:defRPr b="1" sz="20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20"/>
          <p:cNvPicPr preferRelativeResize="0"/>
          <p:nvPr/>
        </p:nvPicPr>
        <p:blipFill rotWithShape="1">
          <a:blip r:embed="rId3">
            <a:alphaModFix/>
          </a:blip>
          <a:srcRect b="0" l="0" r="0" t="0"/>
          <a:stretch/>
        </p:blipFill>
        <p:spPr>
          <a:xfrm>
            <a:off x="9723331" y="424517"/>
            <a:ext cx="2035954" cy="725055"/>
          </a:xfrm>
          <a:prstGeom prst="rect">
            <a:avLst/>
          </a:prstGeom>
          <a:noFill/>
          <a:ln>
            <a:noFill/>
          </a:ln>
        </p:spPr>
      </p:pic>
      <p:grpSp>
        <p:nvGrpSpPr>
          <p:cNvPr id="21" name="Google Shape;21;p20"/>
          <p:cNvGrpSpPr/>
          <p:nvPr/>
        </p:nvGrpSpPr>
        <p:grpSpPr>
          <a:xfrm>
            <a:off x="5424917" y="3799886"/>
            <a:ext cx="1347954" cy="141454"/>
            <a:chOff x="5424917" y="3799886"/>
            <a:chExt cx="1347954" cy="141454"/>
          </a:xfrm>
        </p:grpSpPr>
        <p:sp>
          <p:nvSpPr>
            <p:cNvPr id="22" name="Google Shape;22;p20"/>
            <p:cNvSpPr/>
            <p:nvPr/>
          </p:nvSpPr>
          <p:spPr>
            <a:xfrm>
              <a:off x="6631417" y="3799886"/>
              <a:ext cx="141454" cy="141454"/>
            </a:xfrm>
            <a:prstGeom prst="ellipse">
              <a:avLst/>
            </a:prstGeom>
            <a:solidFill>
              <a:srgbClr val="BCDC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3" name="Google Shape;23;p20"/>
            <p:cNvSpPr/>
            <p:nvPr/>
          </p:nvSpPr>
          <p:spPr>
            <a:xfrm>
              <a:off x="6390117" y="3799886"/>
              <a:ext cx="141454" cy="141454"/>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4" name="Google Shape;24;p20"/>
            <p:cNvSpPr/>
            <p:nvPr/>
          </p:nvSpPr>
          <p:spPr>
            <a:xfrm>
              <a:off x="6148817" y="3799886"/>
              <a:ext cx="141454" cy="141454"/>
            </a:xfrm>
            <a:prstGeom prst="ellipse">
              <a:avLst/>
            </a:prstGeom>
            <a:solidFill>
              <a:srgbClr val="73C9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5" name="Google Shape;25;p20"/>
            <p:cNvSpPr/>
            <p:nvPr/>
          </p:nvSpPr>
          <p:spPr>
            <a:xfrm>
              <a:off x="5907517" y="3799886"/>
              <a:ext cx="141454" cy="141454"/>
            </a:xfrm>
            <a:prstGeom prst="ellipse">
              <a:avLst/>
            </a:prstGeom>
            <a:solidFill>
              <a:srgbClr val="008B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6" name="Google Shape;26;p20"/>
            <p:cNvSpPr/>
            <p:nvPr/>
          </p:nvSpPr>
          <p:spPr>
            <a:xfrm>
              <a:off x="5666217" y="3799886"/>
              <a:ext cx="141454" cy="141454"/>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7" name="Google Shape;27;p20"/>
            <p:cNvSpPr/>
            <p:nvPr/>
          </p:nvSpPr>
          <p:spPr>
            <a:xfrm>
              <a:off x="5424917" y="3799886"/>
              <a:ext cx="141454" cy="141454"/>
            </a:xfrm>
            <a:prstGeom prst="ellipse">
              <a:avLst/>
            </a:prstGeom>
            <a:solidFill>
              <a:srgbClr val="01B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Title and Content">
  <p:cSld name="02_Title and Content">
    <p:spTree>
      <p:nvGrpSpPr>
        <p:cNvPr id="109" name="Shape 109"/>
        <p:cNvGrpSpPr/>
        <p:nvPr/>
      </p:nvGrpSpPr>
      <p:grpSpPr>
        <a:xfrm>
          <a:off x="0" y="0"/>
          <a:ext cx="0" cy="0"/>
          <a:chOff x="0" y="0"/>
          <a:chExt cx="0" cy="0"/>
        </a:xfrm>
      </p:grpSpPr>
      <p:pic>
        <p:nvPicPr>
          <p:cNvPr id="110" name="Google Shape;110;p29"/>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11" name="Google Shape;111;p29"/>
          <p:cNvSpPr txBox="1"/>
          <p:nvPr>
            <p:ph type="title"/>
          </p:nvPr>
        </p:nvSpPr>
        <p:spPr>
          <a:xfrm>
            <a:off x="1248133" y="1277937"/>
            <a:ext cx="9676430" cy="62426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9"/>
          <p:cNvSpPr txBox="1"/>
          <p:nvPr>
            <p:ph idx="1" type="body"/>
          </p:nvPr>
        </p:nvSpPr>
        <p:spPr>
          <a:xfrm>
            <a:off x="1248133" y="2201008"/>
            <a:ext cx="4597082" cy="32264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3" name="Google Shape;113;p29"/>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14" name="Google Shape;114;p29"/>
          <p:cNvSpPr txBox="1"/>
          <p:nvPr>
            <p:ph idx="2" type="body"/>
          </p:nvPr>
        </p:nvSpPr>
        <p:spPr>
          <a:xfrm>
            <a:off x="6757682" y="2201008"/>
            <a:ext cx="4166886" cy="32264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228600" lvl="1" marL="914400" algn="l">
              <a:lnSpc>
                <a:spcPct val="90000"/>
              </a:lnSpc>
              <a:spcBef>
                <a:spcPts val="500"/>
              </a:spcBef>
              <a:spcAft>
                <a:spcPts val="0"/>
              </a:spcAft>
              <a:buClr>
                <a:schemeClr val="dk1"/>
              </a:buClr>
              <a:buSzPts val="1800"/>
              <a:buNone/>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5" name="Google Shape;115;p29"/>
          <p:cNvCxnSpPr/>
          <p:nvPr/>
        </p:nvCxnSpPr>
        <p:spPr>
          <a:xfrm>
            <a:off x="6281194" y="2212583"/>
            <a:ext cx="0" cy="3411649"/>
          </a:xfrm>
          <a:prstGeom prst="straightConnector1">
            <a:avLst/>
          </a:prstGeom>
          <a:noFill/>
          <a:ln cap="flat" cmpd="sng" w="9525">
            <a:solidFill>
              <a:schemeClr val="dk2"/>
            </a:solidFill>
            <a:prstDash val="solid"/>
            <a:miter lim="800000"/>
            <a:headEnd len="sm" w="sm" type="none"/>
            <a:tailEnd len="sm" w="sm" type="none"/>
          </a:ln>
        </p:spPr>
      </p:cxnSp>
      <p:sp>
        <p:nvSpPr>
          <p:cNvPr id="116" name="Google Shape;116;p29"/>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9"/>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Title and Content">
  <p:cSld name="03_Title and Content">
    <p:spTree>
      <p:nvGrpSpPr>
        <p:cNvPr id="119" name="Shape 119"/>
        <p:cNvGrpSpPr/>
        <p:nvPr/>
      </p:nvGrpSpPr>
      <p:grpSpPr>
        <a:xfrm>
          <a:off x="0" y="0"/>
          <a:ext cx="0" cy="0"/>
          <a:chOff x="0" y="0"/>
          <a:chExt cx="0" cy="0"/>
        </a:xfrm>
      </p:grpSpPr>
      <p:pic>
        <p:nvPicPr>
          <p:cNvPr id="120" name="Google Shape;120;p30"/>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21" name="Google Shape;121;p30"/>
          <p:cNvSpPr/>
          <p:nvPr/>
        </p:nvSpPr>
        <p:spPr>
          <a:xfrm>
            <a:off x="447699" y="1443092"/>
            <a:ext cx="3645798" cy="3645798"/>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2" name="Google Shape;122;p30"/>
          <p:cNvSpPr/>
          <p:nvPr/>
        </p:nvSpPr>
        <p:spPr>
          <a:xfrm>
            <a:off x="4274805" y="1443092"/>
            <a:ext cx="3645798" cy="3645798"/>
          </a:xfrm>
          <a:prstGeom prst="ellipse">
            <a:avLst/>
          </a:prstGeom>
          <a:solidFill>
            <a:srgbClr val="01B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3" name="Google Shape;123;p30"/>
          <p:cNvSpPr/>
          <p:nvPr/>
        </p:nvSpPr>
        <p:spPr>
          <a:xfrm>
            <a:off x="8101911" y="1443092"/>
            <a:ext cx="3645798" cy="3645798"/>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4" name="Google Shape;124;p30"/>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25" name="Google Shape;125;p30"/>
          <p:cNvSpPr txBox="1"/>
          <p:nvPr>
            <p:ph idx="1" type="body"/>
          </p:nvPr>
        </p:nvSpPr>
        <p:spPr>
          <a:xfrm>
            <a:off x="839788"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6" name="Google Shape;126;p30"/>
          <p:cNvSpPr txBox="1"/>
          <p:nvPr>
            <p:ph idx="2" type="body"/>
          </p:nvPr>
        </p:nvSpPr>
        <p:spPr>
          <a:xfrm>
            <a:off x="4689420"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p30"/>
          <p:cNvSpPr txBox="1"/>
          <p:nvPr>
            <p:ph idx="3" type="body"/>
          </p:nvPr>
        </p:nvSpPr>
        <p:spPr>
          <a:xfrm>
            <a:off x="8539053"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8" name="Google Shape;128;p30"/>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0"/>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0"/>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_Title and Content">
  <p:cSld name="04_Title and Content">
    <p:spTree>
      <p:nvGrpSpPr>
        <p:cNvPr id="131" name="Shape 131"/>
        <p:cNvGrpSpPr/>
        <p:nvPr/>
      </p:nvGrpSpPr>
      <p:grpSpPr>
        <a:xfrm>
          <a:off x="0" y="0"/>
          <a:ext cx="0" cy="0"/>
          <a:chOff x="0" y="0"/>
          <a:chExt cx="0" cy="0"/>
        </a:xfrm>
      </p:grpSpPr>
      <p:pic>
        <p:nvPicPr>
          <p:cNvPr id="132" name="Google Shape;132;p31"/>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33" name="Google Shape;133;p31"/>
          <p:cNvSpPr/>
          <p:nvPr/>
        </p:nvSpPr>
        <p:spPr>
          <a:xfrm>
            <a:off x="447699" y="1443092"/>
            <a:ext cx="3645798" cy="3645798"/>
          </a:xfrm>
          <a:prstGeom prst="ellipse">
            <a:avLst/>
          </a:prstGeom>
          <a:noFill/>
          <a:ln cap="flat" cmpd="sng" w="19050">
            <a:solidFill>
              <a:srgbClr val="4E8F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4" name="Google Shape;134;p31"/>
          <p:cNvSpPr/>
          <p:nvPr/>
        </p:nvSpPr>
        <p:spPr>
          <a:xfrm>
            <a:off x="4274805" y="1443092"/>
            <a:ext cx="3645798" cy="3645798"/>
          </a:xfrm>
          <a:prstGeom prst="ellipse">
            <a:avLst/>
          </a:prstGeom>
          <a:noFill/>
          <a:ln cap="flat" cmpd="sng" w="19050">
            <a:solidFill>
              <a:srgbClr val="01B6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5" name="Google Shape;135;p31"/>
          <p:cNvSpPr/>
          <p:nvPr/>
        </p:nvSpPr>
        <p:spPr>
          <a:xfrm>
            <a:off x="8101911" y="1443092"/>
            <a:ext cx="3645798" cy="3645798"/>
          </a:xfrm>
          <a:prstGeom prst="ellipse">
            <a:avLst/>
          </a:prstGeom>
          <a:noFill/>
          <a:ln cap="flat" cmpd="sng" w="19050">
            <a:solidFill>
              <a:srgbClr val="4E8F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6" name="Google Shape;136;p31"/>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37" name="Google Shape;137;p31"/>
          <p:cNvSpPr txBox="1"/>
          <p:nvPr>
            <p:ph idx="1" type="body"/>
          </p:nvPr>
        </p:nvSpPr>
        <p:spPr>
          <a:xfrm>
            <a:off x="839788"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8" name="Google Shape;138;p31"/>
          <p:cNvSpPr txBox="1"/>
          <p:nvPr>
            <p:ph idx="2" type="body"/>
          </p:nvPr>
        </p:nvSpPr>
        <p:spPr>
          <a:xfrm>
            <a:off x="4689420"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9" name="Google Shape;139;p31"/>
          <p:cNvSpPr txBox="1"/>
          <p:nvPr>
            <p:ph idx="3" type="body"/>
          </p:nvPr>
        </p:nvSpPr>
        <p:spPr>
          <a:xfrm>
            <a:off x="8539053"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31"/>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1"/>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1"/>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Title and Content">
  <p:cSld name="05_Title and Content">
    <p:spTree>
      <p:nvGrpSpPr>
        <p:cNvPr id="143" name="Shape 143"/>
        <p:cNvGrpSpPr/>
        <p:nvPr/>
      </p:nvGrpSpPr>
      <p:grpSpPr>
        <a:xfrm>
          <a:off x="0" y="0"/>
          <a:ext cx="0" cy="0"/>
          <a:chOff x="0" y="0"/>
          <a:chExt cx="0" cy="0"/>
        </a:xfrm>
      </p:grpSpPr>
      <p:sp>
        <p:nvSpPr>
          <p:cNvPr id="144" name="Google Shape;144;p32"/>
          <p:cNvSpPr/>
          <p:nvPr/>
        </p:nvSpPr>
        <p:spPr>
          <a:xfrm>
            <a:off x="6111279" y="1110407"/>
            <a:ext cx="5050420" cy="2500131"/>
          </a:xfrm>
          <a:prstGeom prst="rect">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5" name="Google Shape;145;p32"/>
          <p:cNvSpPr/>
          <p:nvPr/>
        </p:nvSpPr>
        <p:spPr>
          <a:xfrm>
            <a:off x="1060859" y="3597954"/>
            <a:ext cx="5050420" cy="2500131"/>
          </a:xfrm>
          <a:prstGeom prst="rect">
            <a:avLst/>
          </a:prstGeom>
          <a:solidFill>
            <a:srgbClr val="73C9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6" name="Google Shape;146;p32"/>
          <p:cNvPicPr preferRelativeResize="0"/>
          <p:nvPr/>
        </p:nvPicPr>
        <p:blipFill rotWithShape="1">
          <a:blip r:embed="rId2">
            <a:alphaModFix/>
          </a:blip>
          <a:srcRect b="0" l="0" r="0" t="0"/>
          <a:stretch/>
        </p:blipFill>
        <p:spPr>
          <a:xfrm>
            <a:off x="10274615" y="436093"/>
            <a:ext cx="1473094" cy="524606"/>
          </a:xfrm>
          <a:prstGeom prst="rect">
            <a:avLst/>
          </a:prstGeom>
          <a:noFill/>
          <a:ln>
            <a:noFill/>
          </a:ln>
        </p:spPr>
      </p:pic>
      <p:sp>
        <p:nvSpPr>
          <p:cNvPr id="147" name="Google Shape;147;p32"/>
          <p:cNvSpPr txBox="1"/>
          <p:nvPr>
            <p:ph idx="1" type="body"/>
          </p:nvPr>
        </p:nvSpPr>
        <p:spPr>
          <a:xfrm>
            <a:off x="6535684" y="1473347"/>
            <a:ext cx="4201610" cy="17817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8" name="Google Shape;148;p32"/>
          <p:cNvSpPr txBox="1"/>
          <p:nvPr>
            <p:ph idx="2" type="body"/>
          </p:nvPr>
        </p:nvSpPr>
        <p:spPr>
          <a:xfrm>
            <a:off x="1471817" y="3965796"/>
            <a:ext cx="4201610" cy="17817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9" name="Google Shape;149;p32"/>
          <p:cNvSpPr/>
          <p:nvPr>
            <p:ph idx="3" type="pic"/>
          </p:nvPr>
        </p:nvSpPr>
        <p:spPr>
          <a:xfrm>
            <a:off x="1060859" y="1110407"/>
            <a:ext cx="5050420" cy="2479994"/>
          </a:xfrm>
          <a:prstGeom prst="rect">
            <a:avLst/>
          </a:prstGeom>
          <a:noFill/>
          <a:ln>
            <a:noFill/>
          </a:ln>
        </p:spPr>
      </p:sp>
      <p:sp>
        <p:nvSpPr>
          <p:cNvPr id="150" name="Google Shape;150;p32"/>
          <p:cNvSpPr/>
          <p:nvPr>
            <p:ph idx="4" type="pic"/>
          </p:nvPr>
        </p:nvSpPr>
        <p:spPr>
          <a:xfrm>
            <a:off x="6111279" y="3597954"/>
            <a:ext cx="5050420" cy="2479994"/>
          </a:xfrm>
          <a:prstGeom prst="rect">
            <a:avLst/>
          </a:prstGeom>
          <a:noFill/>
          <a:ln>
            <a:noFill/>
          </a:ln>
        </p:spPr>
      </p:sp>
      <p:sp>
        <p:nvSpPr>
          <p:cNvPr id="151" name="Google Shape;151;p32"/>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2"/>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2"/>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pic>
        <p:nvPicPr>
          <p:cNvPr id="154" name="Google Shape;154;p32"/>
          <p:cNvPicPr preferRelativeResize="0"/>
          <p:nvPr/>
        </p:nvPicPr>
        <p:blipFill rotWithShape="1">
          <a:blip r:embed="rId3">
            <a:alphaModFix/>
          </a:blip>
          <a:srcRect b="0" l="0" r="0" t="0"/>
          <a:stretch/>
        </p:blipFill>
        <p:spPr>
          <a:xfrm>
            <a:off x="-10391" y="10391"/>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_Title and Content">
  <p:cSld name="06_Title and Content">
    <p:spTree>
      <p:nvGrpSpPr>
        <p:cNvPr id="155" name="Shape 155"/>
        <p:cNvGrpSpPr/>
        <p:nvPr/>
      </p:nvGrpSpPr>
      <p:grpSpPr>
        <a:xfrm>
          <a:off x="0" y="0"/>
          <a:ext cx="0" cy="0"/>
          <a:chOff x="0" y="0"/>
          <a:chExt cx="0" cy="0"/>
        </a:xfrm>
      </p:grpSpPr>
      <p:sp>
        <p:nvSpPr>
          <p:cNvPr id="156" name="Google Shape;156;p33"/>
          <p:cNvSpPr/>
          <p:nvPr>
            <p:ph idx="2" type="pic"/>
          </p:nvPr>
        </p:nvSpPr>
        <p:spPr>
          <a:xfrm>
            <a:off x="799447" y="1368775"/>
            <a:ext cx="5659624" cy="4112874"/>
          </a:xfrm>
          <a:prstGeom prst="rect">
            <a:avLst/>
          </a:prstGeom>
          <a:noFill/>
          <a:ln>
            <a:noFill/>
          </a:ln>
        </p:spPr>
      </p:sp>
      <p:pic>
        <p:nvPicPr>
          <p:cNvPr id="157" name="Google Shape;157;p33"/>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58" name="Google Shape;158;p33"/>
          <p:cNvSpPr txBox="1"/>
          <p:nvPr>
            <p:ph type="title"/>
          </p:nvPr>
        </p:nvSpPr>
        <p:spPr>
          <a:xfrm>
            <a:off x="6750423" y="1396792"/>
            <a:ext cx="4622099" cy="114470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33"/>
          <p:cNvSpPr txBox="1"/>
          <p:nvPr>
            <p:ph idx="1" type="body"/>
          </p:nvPr>
        </p:nvSpPr>
        <p:spPr>
          <a:xfrm>
            <a:off x="6750423" y="2693826"/>
            <a:ext cx="4622100" cy="27673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0" name="Google Shape;160;p33"/>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61" name="Google Shape;161;p33"/>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3"/>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3"/>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_Title and Content">
  <p:cSld name="07_Title and Content">
    <p:spTree>
      <p:nvGrpSpPr>
        <p:cNvPr id="164" name="Shape 164"/>
        <p:cNvGrpSpPr/>
        <p:nvPr/>
      </p:nvGrpSpPr>
      <p:grpSpPr>
        <a:xfrm>
          <a:off x="0" y="0"/>
          <a:ext cx="0" cy="0"/>
          <a:chOff x="0" y="0"/>
          <a:chExt cx="0" cy="0"/>
        </a:xfrm>
      </p:grpSpPr>
      <p:pic>
        <p:nvPicPr>
          <p:cNvPr id="165" name="Google Shape;165;p34"/>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66" name="Google Shape;166;p34"/>
          <p:cNvSpPr/>
          <p:nvPr>
            <p:ph idx="2" type="pic"/>
          </p:nvPr>
        </p:nvSpPr>
        <p:spPr>
          <a:xfrm>
            <a:off x="430306" y="1368775"/>
            <a:ext cx="5665694" cy="2221590"/>
          </a:xfrm>
          <a:prstGeom prst="rect">
            <a:avLst/>
          </a:prstGeom>
          <a:noFill/>
          <a:ln>
            <a:noFill/>
          </a:ln>
        </p:spPr>
      </p:sp>
      <p:sp>
        <p:nvSpPr>
          <p:cNvPr id="167" name="Google Shape;167;p34"/>
          <p:cNvSpPr txBox="1"/>
          <p:nvPr>
            <p:ph type="title"/>
          </p:nvPr>
        </p:nvSpPr>
        <p:spPr>
          <a:xfrm>
            <a:off x="956585" y="3746744"/>
            <a:ext cx="10056556" cy="50339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34"/>
          <p:cNvSpPr txBox="1"/>
          <p:nvPr>
            <p:ph idx="1" type="body"/>
          </p:nvPr>
        </p:nvSpPr>
        <p:spPr>
          <a:xfrm>
            <a:off x="956585" y="4474211"/>
            <a:ext cx="10056556" cy="11433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228600" lvl="3" marL="1828800" algn="l">
              <a:lnSpc>
                <a:spcPct val="90000"/>
              </a:lnSpc>
              <a:spcBef>
                <a:spcPts val="500"/>
              </a:spcBef>
              <a:spcAft>
                <a:spcPts val="0"/>
              </a:spcAft>
              <a:buClr>
                <a:schemeClr val="dk1"/>
              </a:buClr>
              <a:buSzPts val="1800"/>
              <a:buNone/>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9" name="Google Shape;169;p34"/>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70" name="Google Shape;170;p34"/>
          <p:cNvSpPr/>
          <p:nvPr>
            <p:ph idx="3" type="pic"/>
          </p:nvPr>
        </p:nvSpPr>
        <p:spPr>
          <a:xfrm>
            <a:off x="6196283" y="1368775"/>
            <a:ext cx="5549153" cy="2221590"/>
          </a:xfrm>
          <a:prstGeom prst="rect">
            <a:avLst/>
          </a:prstGeom>
          <a:noFill/>
          <a:ln>
            <a:noFill/>
          </a:ln>
        </p:spPr>
      </p:sp>
      <p:sp>
        <p:nvSpPr>
          <p:cNvPr id="171" name="Google Shape;171;p34"/>
          <p:cNvSpPr txBox="1"/>
          <p:nvPr>
            <p:ph idx="10" type="dt"/>
          </p:nvPr>
        </p:nvSpPr>
        <p:spPr>
          <a:xfrm>
            <a:off x="8743950" y="6188675"/>
            <a:ext cx="127538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34"/>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4"/>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_Title and Content">
  <p:cSld name="09_Title and Content">
    <p:spTree>
      <p:nvGrpSpPr>
        <p:cNvPr id="174" name="Shape 174"/>
        <p:cNvGrpSpPr/>
        <p:nvPr/>
      </p:nvGrpSpPr>
      <p:grpSpPr>
        <a:xfrm>
          <a:off x="0" y="0"/>
          <a:ext cx="0" cy="0"/>
          <a:chOff x="0" y="0"/>
          <a:chExt cx="0" cy="0"/>
        </a:xfrm>
      </p:grpSpPr>
      <p:pic>
        <p:nvPicPr>
          <p:cNvPr id="175" name="Google Shape;175;p35"/>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76" name="Google Shape;176;p35"/>
          <p:cNvSpPr txBox="1"/>
          <p:nvPr>
            <p:ph idx="1" type="body"/>
          </p:nvPr>
        </p:nvSpPr>
        <p:spPr>
          <a:xfrm>
            <a:off x="1068552" y="2868428"/>
            <a:ext cx="10060112" cy="221272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35"/>
          <p:cNvSpPr txBox="1"/>
          <p:nvPr>
            <p:ph type="title"/>
          </p:nvPr>
        </p:nvSpPr>
        <p:spPr>
          <a:xfrm>
            <a:off x="1068552" y="1929737"/>
            <a:ext cx="10054896" cy="62426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178" name="Shape 178"/>
        <p:cNvGrpSpPr/>
        <p:nvPr/>
      </p:nvGrpSpPr>
      <p:grpSpPr>
        <a:xfrm>
          <a:off x="0" y="0"/>
          <a:ext cx="0" cy="0"/>
          <a:chOff x="0" y="0"/>
          <a:chExt cx="0" cy="0"/>
        </a:xfrm>
      </p:grpSpPr>
      <p:pic>
        <p:nvPicPr>
          <p:cNvPr id="179" name="Google Shape;179;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0" name="Google Shape;180;p36"/>
          <p:cNvSpPr txBox="1"/>
          <p:nvPr>
            <p:ph idx="1" type="body"/>
          </p:nvPr>
        </p:nvSpPr>
        <p:spPr>
          <a:xfrm>
            <a:off x="1596737" y="1838902"/>
            <a:ext cx="8939646" cy="333577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800"/>
              <a:buNone/>
              <a:defRPr b="1">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1" name="Google Shape;181;p36"/>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82" name="Google Shape;182;p36"/>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36"/>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36"/>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Transition Slide">
  <p:cSld name="02_Transition Slide">
    <p:spTree>
      <p:nvGrpSpPr>
        <p:cNvPr id="185" name="Shape 185"/>
        <p:cNvGrpSpPr/>
        <p:nvPr/>
      </p:nvGrpSpPr>
      <p:grpSpPr>
        <a:xfrm>
          <a:off x="0" y="0"/>
          <a:ext cx="0" cy="0"/>
          <a:chOff x="0" y="0"/>
          <a:chExt cx="0" cy="0"/>
        </a:xfrm>
      </p:grpSpPr>
      <p:pic>
        <p:nvPicPr>
          <p:cNvPr id="186" name="Google Shape;186;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7" name="Google Shape;187;p37"/>
          <p:cNvSpPr txBox="1"/>
          <p:nvPr>
            <p:ph type="title"/>
          </p:nvPr>
        </p:nvSpPr>
        <p:spPr>
          <a:xfrm>
            <a:off x="1642300" y="2778767"/>
            <a:ext cx="7179582" cy="78552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8" name="Google Shape;188;p37"/>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189" name="Shape 18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Title Slide">
  <p:cSld name="02_Title Slide">
    <p:spTree>
      <p:nvGrpSpPr>
        <p:cNvPr id="28" name="Shape 28"/>
        <p:cNvGrpSpPr/>
        <p:nvPr/>
      </p:nvGrpSpPr>
      <p:grpSpPr>
        <a:xfrm>
          <a:off x="0" y="0"/>
          <a:ext cx="0" cy="0"/>
          <a:chOff x="0" y="0"/>
          <a:chExt cx="0" cy="0"/>
        </a:xfrm>
      </p:grpSpPr>
      <p:sp>
        <p:nvSpPr>
          <p:cNvPr id="29" name="Google Shape;29;p21"/>
          <p:cNvSpPr txBox="1"/>
          <p:nvPr>
            <p:ph type="ctrTitle"/>
          </p:nvPr>
        </p:nvSpPr>
        <p:spPr>
          <a:xfrm>
            <a:off x="3645030" y="2378362"/>
            <a:ext cx="4974037" cy="97674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4400"/>
              <a:buFont typeface="Arial"/>
              <a:buNone/>
              <a:defRPr b="1" sz="4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1"/>
          <p:cNvSpPr txBox="1"/>
          <p:nvPr>
            <p:ph idx="1" type="subTitle"/>
          </p:nvPr>
        </p:nvSpPr>
        <p:spPr>
          <a:xfrm>
            <a:off x="3645030" y="4820227"/>
            <a:ext cx="4974037" cy="71697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21"/>
          <p:cNvSpPr txBox="1"/>
          <p:nvPr>
            <p:ph idx="2" type="body"/>
          </p:nvPr>
        </p:nvSpPr>
        <p:spPr>
          <a:xfrm>
            <a:off x="3645030" y="3438525"/>
            <a:ext cx="4974037" cy="4984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7F7F"/>
              </a:buClr>
              <a:buSzPts val="2000"/>
              <a:buNone/>
              <a:defRPr b="1" sz="20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Title Slide">
  <p:cSld name="03_Title Slide">
    <p:spTree>
      <p:nvGrpSpPr>
        <p:cNvPr id="32" name="Shape 32"/>
        <p:cNvGrpSpPr/>
        <p:nvPr/>
      </p:nvGrpSpPr>
      <p:grpSpPr>
        <a:xfrm>
          <a:off x="0" y="0"/>
          <a:ext cx="0" cy="0"/>
          <a:chOff x="0" y="0"/>
          <a:chExt cx="0" cy="0"/>
        </a:xfrm>
      </p:grpSpPr>
      <p:pic>
        <p:nvPicPr>
          <p:cNvPr id="33" name="Google Shape;33;p22"/>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34" name="Google Shape;34;p22"/>
          <p:cNvSpPr txBox="1"/>
          <p:nvPr>
            <p:ph type="ctrTitle"/>
          </p:nvPr>
        </p:nvSpPr>
        <p:spPr>
          <a:xfrm>
            <a:off x="1524000" y="1870362"/>
            <a:ext cx="9144000" cy="97674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Font typeface="Arial"/>
              <a:buNone/>
              <a:defRPr b="1"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subTitle"/>
          </p:nvPr>
        </p:nvSpPr>
        <p:spPr>
          <a:xfrm>
            <a:off x="1524000" y="4312227"/>
            <a:ext cx="9144000" cy="130149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22"/>
          <p:cNvSpPr txBox="1"/>
          <p:nvPr>
            <p:ph idx="2" type="body"/>
          </p:nvPr>
        </p:nvSpPr>
        <p:spPr>
          <a:xfrm>
            <a:off x="1524000" y="2930525"/>
            <a:ext cx="9144000" cy="4984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7F7F"/>
              </a:buClr>
              <a:buSzPts val="2000"/>
              <a:buNone/>
              <a:defRPr b="1" sz="20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22"/>
          <p:cNvPicPr preferRelativeResize="0"/>
          <p:nvPr/>
        </p:nvPicPr>
        <p:blipFill rotWithShape="1">
          <a:blip r:embed="rId3">
            <a:alphaModFix/>
          </a:blip>
          <a:srcRect b="0" l="0" r="0" t="0"/>
          <a:stretch/>
        </p:blipFill>
        <p:spPr>
          <a:xfrm>
            <a:off x="9723331" y="424517"/>
            <a:ext cx="2035954" cy="725055"/>
          </a:xfrm>
          <a:prstGeom prst="rect">
            <a:avLst/>
          </a:prstGeom>
          <a:noFill/>
          <a:ln>
            <a:noFill/>
          </a:ln>
        </p:spPr>
      </p:pic>
      <p:grpSp>
        <p:nvGrpSpPr>
          <p:cNvPr id="38" name="Google Shape;38;p22"/>
          <p:cNvGrpSpPr/>
          <p:nvPr/>
        </p:nvGrpSpPr>
        <p:grpSpPr>
          <a:xfrm>
            <a:off x="5424917" y="3799886"/>
            <a:ext cx="1347954" cy="141454"/>
            <a:chOff x="5424917" y="3799886"/>
            <a:chExt cx="1347954" cy="141454"/>
          </a:xfrm>
        </p:grpSpPr>
        <p:sp>
          <p:nvSpPr>
            <p:cNvPr id="39" name="Google Shape;39;p22"/>
            <p:cNvSpPr/>
            <p:nvPr/>
          </p:nvSpPr>
          <p:spPr>
            <a:xfrm>
              <a:off x="6631417" y="3799886"/>
              <a:ext cx="141454" cy="141454"/>
            </a:xfrm>
            <a:prstGeom prst="ellipse">
              <a:avLst/>
            </a:prstGeom>
            <a:solidFill>
              <a:srgbClr val="D3D3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40" name="Google Shape;40;p22"/>
            <p:cNvSpPr/>
            <p:nvPr/>
          </p:nvSpPr>
          <p:spPr>
            <a:xfrm>
              <a:off x="6390117" y="3799886"/>
              <a:ext cx="141454" cy="141454"/>
            </a:xfrm>
            <a:prstGeom prst="ellipse">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41" name="Google Shape;41;p22"/>
            <p:cNvSpPr/>
            <p:nvPr/>
          </p:nvSpPr>
          <p:spPr>
            <a:xfrm>
              <a:off x="6148817" y="3799886"/>
              <a:ext cx="141454" cy="141454"/>
            </a:xfrm>
            <a:prstGeom prst="ellipse">
              <a:avLst/>
            </a:prstGeom>
            <a:solidFill>
              <a:srgbClr val="AEAEB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42" name="Google Shape;42;p22"/>
            <p:cNvSpPr/>
            <p:nvPr/>
          </p:nvSpPr>
          <p:spPr>
            <a:xfrm>
              <a:off x="5907517" y="3799886"/>
              <a:ext cx="141454" cy="14145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43" name="Google Shape;43;p22"/>
            <p:cNvSpPr/>
            <p:nvPr/>
          </p:nvSpPr>
          <p:spPr>
            <a:xfrm>
              <a:off x="5666217" y="3799886"/>
              <a:ext cx="141454" cy="141454"/>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44" name="Google Shape;44;p22"/>
            <p:cNvSpPr/>
            <p:nvPr/>
          </p:nvSpPr>
          <p:spPr>
            <a:xfrm>
              <a:off x="5424917" y="3799886"/>
              <a:ext cx="141454" cy="141454"/>
            </a:xfrm>
            <a:prstGeom prst="ellipse">
              <a:avLst/>
            </a:prstGeom>
            <a:solidFill>
              <a:srgbClr val="6F6F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Contents">
  <p:cSld name="01_Contents">
    <p:spTree>
      <p:nvGrpSpPr>
        <p:cNvPr id="45" name="Shape 45"/>
        <p:cNvGrpSpPr/>
        <p:nvPr/>
      </p:nvGrpSpPr>
      <p:grpSpPr>
        <a:xfrm>
          <a:off x="0" y="0"/>
          <a:ext cx="0" cy="0"/>
          <a:chOff x="0" y="0"/>
          <a:chExt cx="0" cy="0"/>
        </a:xfrm>
      </p:grpSpPr>
      <p:pic>
        <p:nvPicPr>
          <p:cNvPr id="46" name="Google Shape;46;p23"/>
          <p:cNvPicPr preferRelativeResize="0"/>
          <p:nvPr/>
        </p:nvPicPr>
        <p:blipFill rotWithShape="1">
          <a:blip r:embed="rId2">
            <a:alphaModFix/>
          </a:blip>
          <a:srcRect b="0" l="0" r="0" t="0"/>
          <a:stretch/>
        </p:blipFill>
        <p:spPr>
          <a:xfrm>
            <a:off x="-20782" y="-10391"/>
            <a:ext cx="12192000" cy="6858000"/>
          </a:xfrm>
          <a:prstGeom prst="rect">
            <a:avLst/>
          </a:prstGeom>
          <a:noFill/>
          <a:ln>
            <a:noFill/>
          </a:ln>
        </p:spPr>
      </p:pic>
      <p:sp>
        <p:nvSpPr>
          <p:cNvPr id="47" name="Google Shape;47;p23"/>
          <p:cNvSpPr txBox="1"/>
          <p:nvPr>
            <p:ph type="title"/>
          </p:nvPr>
        </p:nvSpPr>
        <p:spPr>
          <a:xfrm>
            <a:off x="1304845" y="2745436"/>
            <a:ext cx="18539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3"/>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3"/>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pic>
        <p:nvPicPr>
          <p:cNvPr id="51" name="Google Shape;51;p23"/>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52" name="Google Shape;52;p23"/>
          <p:cNvSpPr txBox="1"/>
          <p:nvPr>
            <p:ph idx="1" type="body"/>
          </p:nvPr>
        </p:nvSpPr>
        <p:spPr>
          <a:xfrm>
            <a:off x="3792104" y="1948293"/>
            <a:ext cx="7482032" cy="32527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_Title and Content">
  <p:cSld name="08_Title and Content">
    <p:spTree>
      <p:nvGrpSpPr>
        <p:cNvPr id="53" name="Shape 53"/>
        <p:cNvGrpSpPr/>
        <p:nvPr/>
      </p:nvGrpSpPr>
      <p:grpSpPr>
        <a:xfrm>
          <a:off x="0" y="0"/>
          <a:ext cx="0" cy="0"/>
          <a:chOff x="0" y="0"/>
          <a:chExt cx="0" cy="0"/>
        </a:xfrm>
      </p:grpSpPr>
      <p:pic>
        <p:nvPicPr>
          <p:cNvPr id="54" name="Google Shape;54;p24"/>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55" name="Google Shape;55;p24"/>
          <p:cNvSpPr/>
          <p:nvPr>
            <p:ph idx="2" type="pic"/>
          </p:nvPr>
        </p:nvSpPr>
        <p:spPr>
          <a:xfrm>
            <a:off x="484093" y="1130985"/>
            <a:ext cx="3696097" cy="2284568"/>
          </a:xfrm>
          <a:prstGeom prst="rect">
            <a:avLst/>
          </a:prstGeom>
          <a:noFill/>
          <a:ln>
            <a:noFill/>
          </a:ln>
        </p:spPr>
      </p:sp>
      <p:sp>
        <p:nvSpPr>
          <p:cNvPr id="56" name="Google Shape;56;p24"/>
          <p:cNvSpPr txBox="1"/>
          <p:nvPr>
            <p:ph type="title"/>
          </p:nvPr>
        </p:nvSpPr>
        <p:spPr>
          <a:xfrm>
            <a:off x="2407024" y="3630609"/>
            <a:ext cx="7436223" cy="42326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4"/>
          <p:cNvSpPr txBox="1"/>
          <p:nvPr>
            <p:ph idx="1" type="body"/>
          </p:nvPr>
        </p:nvSpPr>
        <p:spPr>
          <a:xfrm>
            <a:off x="1842247" y="4087906"/>
            <a:ext cx="2810435" cy="14325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228600" lvl="3" marL="1828800" algn="l">
              <a:lnSpc>
                <a:spcPct val="90000"/>
              </a:lnSpc>
              <a:spcBef>
                <a:spcPts val="500"/>
              </a:spcBef>
              <a:spcAft>
                <a:spcPts val="0"/>
              </a:spcAft>
              <a:buClr>
                <a:schemeClr val="dk1"/>
              </a:buClr>
              <a:buSzPts val="1800"/>
              <a:buNone/>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 name="Google Shape;58;p24"/>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59" name="Google Shape;59;p24"/>
          <p:cNvSpPr/>
          <p:nvPr>
            <p:ph idx="3" type="pic"/>
          </p:nvPr>
        </p:nvSpPr>
        <p:spPr>
          <a:xfrm>
            <a:off x="4339755" y="1130985"/>
            <a:ext cx="3620069" cy="2284568"/>
          </a:xfrm>
          <a:prstGeom prst="rect">
            <a:avLst/>
          </a:prstGeom>
          <a:noFill/>
          <a:ln>
            <a:noFill/>
          </a:ln>
        </p:spPr>
      </p:sp>
      <p:sp>
        <p:nvSpPr>
          <p:cNvPr id="60" name="Google Shape;60;p24"/>
          <p:cNvSpPr/>
          <p:nvPr>
            <p:ph idx="4" type="pic"/>
          </p:nvPr>
        </p:nvSpPr>
        <p:spPr>
          <a:xfrm>
            <a:off x="8119388" y="1130985"/>
            <a:ext cx="3620069" cy="2284568"/>
          </a:xfrm>
          <a:prstGeom prst="rect">
            <a:avLst/>
          </a:prstGeom>
          <a:noFill/>
          <a:ln>
            <a:noFill/>
          </a:ln>
        </p:spPr>
      </p:sp>
      <p:sp>
        <p:nvSpPr>
          <p:cNvPr id="61" name="Google Shape;61;p24"/>
          <p:cNvSpPr txBox="1"/>
          <p:nvPr>
            <p:ph idx="5" type="body"/>
          </p:nvPr>
        </p:nvSpPr>
        <p:spPr>
          <a:xfrm>
            <a:off x="4703944" y="4087906"/>
            <a:ext cx="2810435" cy="14325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228600" lvl="3" marL="1828800" algn="l">
              <a:lnSpc>
                <a:spcPct val="90000"/>
              </a:lnSpc>
              <a:spcBef>
                <a:spcPts val="500"/>
              </a:spcBef>
              <a:spcAft>
                <a:spcPts val="0"/>
              </a:spcAft>
              <a:buClr>
                <a:schemeClr val="dk1"/>
              </a:buClr>
              <a:buSzPts val="1800"/>
              <a:buNone/>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4"/>
          <p:cNvSpPr txBox="1"/>
          <p:nvPr>
            <p:ph idx="6" type="body"/>
          </p:nvPr>
        </p:nvSpPr>
        <p:spPr>
          <a:xfrm>
            <a:off x="7565642" y="4087906"/>
            <a:ext cx="2810435" cy="14325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228600" lvl="3" marL="1828800" algn="l">
              <a:lnSpc>
                <a:spcPct val="90000"/>
              </a:lnSpc>
              <a:spcBef>
                <a:spcPts val="500"/>
              </a:spcBef>
              <a:spcAft>
                <a:spcPts val="0"/>
              </a:spcAft>
              <a:buClr>
                <a:schemeClr val="dk1"/>
              </a:buClr>
              <a:buSzPts val="1800"/>
              <a:buNone/>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4"/>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4"/>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ransition Slide">
  <p:cSld name="01_Transition Slide">
    <p:spTree>
      <p:nvGrpSpPr>
        <p:cNvPr id="66" name="Shape 66"/>
        <p:cNvGrpSpPr/>
        <p:nvPr/>
      </p:nvGrpSpPr>
      <p:grpSpPr>
        <a:xfrm>
          <a:off x="0" y="0"/>
          <a:ext cx="0" cy="0"/>
          <a:chOff x="0" y="0"/>
          <a:chExt cx="0" cy="0"/>
        </a:xfrm>
      </p:grpSpPr>
      <p:pic>
        <p:nvPicPr>
          <p:cNvPr id="67" name="Google Shape;67;p25"/>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68" name="Google Shape;68;p25"/>
          <p:cNvSpPr txBox="1"/>
          <p:nvPr>
            <p:ph type="title"/>
          </p:nvPr>
        </p:nvSpPr>
        <p:spPr>
          <a:xfrm>
            <a:off x="4343937" y="2841113"/>
            <a:ext cx="7179582" cy="78552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9" name="Google Shape;69;p25"/>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end slide">
  <p:cSld name="01_end slide">
    <p:spTree>
      <p:nvGrpSpPr>
        <p:cNvPr id="70" name="Shape 70"/>
        <p:cNvGrpSpPr/>
        <p:nvPr/>
      </p:nvGrpSpPr>
      <p:grpSpPr>
        <a:xfrm>
          <a:off x="0" y="0"/>
          <a:ext cx="0" cy="0"/>
          <a:chOff x="0" y="0"/>
          <a:chExt cx="0" cy="0"/>
        </a:xfrm>
      </p:grpSpPr>
      <p:sp>
        <p:nvSpPr>
          <p:cNvPr id="71" name="Google Shape;71;p26"/>
          <p:cNvSpPr/>
          <p:nvPr/>
        </p:nvSpPr>
        <p:spPr>
          <a:xfrm>
            <a:off x="0" y="1070937"/>
            <a:ext cx="12192000" cy="5787063"/>
          </a:xfrm>
          <a:prstGeom prst="rect">
            <a:avLst/>
          </a:prstGeom>
          <a:solidFill>
            <a:srgbClr val="CCEB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2" name="Google Shape;72;p26"/>
          <p:cNvSpPr txBox="1"/>
          <p:nvPr/>
        </p:nvSpPr>
        <p:spPr>
          <a:xfrm>
            <a:off x="3027328" y="5363522"/>
            <a:ext cx="613734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rgbClr val="0F428C"/>
                </a:solidFill>
                <a:latin typeface="Arial"/>
                <a:ea typeface="Arial"/>
                <a:cs typeface="Arial"/>
                <a:sym typeface="Arial"/>
              </a:rPr>
              <a:t>Mekong Institute</a:t>
            </a:r>
            <a:endParaRPr/>
          </a:p>
          <a:p>
            <a:pPr indent="0" lvl="0" marL="0" marR="0" rtl="0" algn="ctr">
              <a:spcBef>
                <a:spcPts val="0"/>
              </a:spcBef>
              <a:spcAft>
                <a:spcPts val="0"/>
              </a:spcAft>
              <a:buNone/>
            </a:pPr>
            <a:r>
              <a:rPr b="0" i="0" lang="en-US" sz="1200" u="none" cap="none" strike="noStrike">
                <a:solidFill>
                  <a:srgbClr val="0F428C"/>
                </a:solidFill>
                <a:latin typeface="Arial"/>
                <a:ea typeface="Arial"/>
                <a:cs typeface="Arial"/>
                <a:sym typeface="Arial"/>
              </a:rPr>
              <a:t>123 Mittraphap Rd., Muang District, Khon Kaen 40002, THAILAND  </a:t>
            </a:r>
            <a:endParaRPr/>
          </a:p>
          <a:p>
            <a:pPr indent="0" lvl="0" marL="0" marR="0" rtl="0" algn="ctr">
              <a:spcBef>
                <a:spcPts val="0"/>
              </a:spcBef>
              <a:spcAft>
                <a:spcPts val="0"/>
              </a:spcAft>
              <a:buNone/>
            </a:pPr>
            <a:r>
              <a:rPr b="0" i="0" lang="en-US" sz="1200" u="none" cap="none" strike="noStrike">
                <a:solidFill>
                  <a:srgbClr val="0F428C"/>
                </a:solidFill>
                <a:latin typeface="Arial"/>
                <a:ea typeface="Arial"/>
                <a:cs typeface="Arial"/>
                <a:sym typeface="Arial"/>
              </a:rPr>
              <a:t>Tel.  : +66 (0) 4320 2411</a:t>
            </a:r>
            <a:br>
              <a:rPr b="0" i="0" lang="en-US" sz="1200" u="none" cap="none" strike="noStrike">
                <a:solidFill>
                  <a:srgbClr val="0F428C"/>
                </a:solidFill>
                <a:latin typeface="Arial"/>
                <a:ea typeface="Arial"/>
                <a:cs typeface="Arial"/>
                <a:sym typeface="Arial"/>
              </a:rPr>
            </a:br>
            <a:r>
              <a:rPr b="0" i="0" lang="en-US" sz="1200" u="none" cap="none" strike="noStrike">
                <a:solidFill>
                  <a:srgbClr val="0F428C"/>
                </a:solidFill>
                <a:latin typeface="Arial"/>
                <a:ea typeface="Arial"/>
                <a:cs typeface="Arial"/>
                <a:sym typeface="Arial"/>
              </a:rPr>
              <a:t>Fax. : +66 (0) 4320 3656</a:t>
            </a:r>
            <a:br>
              <a:rPr b="0" i="0" lang="en-US" sz="1200" u="none" cap="none" strike="noStrike">
                <a:solidFill>
                  <a:srgbClr val="0F428C"/>
                </a:solidFill>
                <a:latin typeface="Arial"/>
                <a:ea typeface="Arial"/>
                <a:cs typeface="Arial"/>
                <a:sym typeface="Arial"/>
              </a:rPr>
            </a:br>
            <a:r>
              <a:rPr b="0" i="0" lang="en-US" sz="1200" u="none" cap="none" strike="noStrike">
                <a:solidFill>
                  <a:srgbClr val="0F428C"/>
                </a:solidFill>
                <a:latin typeface="Arial"/>
                <a:ea typeface="Arial"/>
                <a:cs typeface="Arial"/>
                <a:sym typeface="Arial"/>
              </a:rPr>
              <a:t>Email : information@mekonginstitute.org</a:t>
            </a:r>
            <a:endParaRPr/>
          </a:p>
        </p:txBody>
      </p:sp>
      <p:sp>
        <p:nvSpPr>
          <p:cNvPr id="73" name="Google Shape;73;p26"/>
          <p:cNvSpPr/>
          <p:nvPr/>
        </p:nvSpPr>
        <p:spPr>
          <a:xfrm>
            <a:off x="0" y="2317"/>
            <a:ext cx="12192000" cy="4105054"/>
          </a:xfrm>
          <a:prstGeom prst="rect">
            <a:avLst/>
          </a:prstGeom>
          <a:solidFill>
            <a:srgbClr val="008C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74" name="Google Shape;74;p26"/>
          <p:cNvPicPr preferRelativeResize="0"/>
          <p:nvPr/>
        </p:nvPicPr>
        <p:blipFill rotWithShape="1">
          <a:blip r:embed="rId2">
            <a:alphaModFix/>
          </a:blip>
          <a:srcRect b="0" l="0" r="0" t="0"/>
          <a:stretch/>
        </p:blipFill>
        <p:spPr>
          <a:xfrm>
            <a:off x="4982557" y="929925"/>
            <a:ext cx="2063702" cy="734937"/>
          </a:xfrm>
          <a:prstGeom prst="rect">
            <a:avLst/>
          </a:prstGeom>
          <a:noFill/>
          <a:ln>
            <a:noFill/>
          </a:ln>
        </p:spPr>
      </p:pic>
      <p:sp>
        <p:nvSpPr>
          <p:cNvPr id="75" name="Google Shape;75;p26"/>
          <p:cNvSpPr txBox="1"/>
          <p:nvPr/>
        </p:nvSpPr>
        <p:spPr>
          <a:xfrm>
            <a:off x="6814937" y="4430766"/>
            <a:ext cx="1454565" cy="276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rgbClr val="0F428C"/>
                </a:solidFill>
                <a:latin typeface="Arial"/>
                <a:ea typeface="Arial"/>
                <a:cs typeface="Arial"/>
                <a:sym typeface="Arial"/>
              </a:rPr>
              <a:t>Mekong Institute</a:t>
            </a:r>
            <a:endParaRPr/>
          </a:p>
        </p:txBody>
      </p:sp>
      <p:sp>
        <p:nvSpPr>
          <p:cNvPr id="76" name="Google Shape;76;p26"/>
          <p:cNvSpPr txBox="1"/>
          <p:nvPr/>
        </p:nvSpPr>
        <p:spPr>
          <a:xfrm>
            <a:off x="4471922" y="4430766"/>
            <a:ext cx="1712969" cy="276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rgbClr val="0F428C"/>
                </a:solidFill>
                <a:latin typeface="Arial"/>
                <a:ea typeface="Arial"/>
                <a:cs typeface="Arial"/>
                <a:sym typeface="Arial"/>
              </a:rPr>
              <a:t>mekonginstitute.org</a:t>
            </a:r>
            <a:endParaRPr b="1" i="0" sz="1200" u="none" cap="none" strike="noStrike">
              <a:solidFill>
                <a:srgbClr val="0F428C"/>
              </a:solidFill>
              <a:latin typeface="Arial"/>
              <a:ea typeface="Arial"/>
              <a:cs typeface="Arial"/>
              <a:sym typeface="Arial"/>
            </a:endParaRPr>
          </a:p>
        </p:txBody>
      </p:sp>
      <p:sp>
        <p:nvSpPr>
          <p:cNvPr id="77" name="Google Shape;77;p26"/>
          <p:cNvSpPr txBox="1"/>
          <p:nvPr/>
        </p:nvSpPr>
        <p:spPr>
          <a:xfrm>
            <a:off x="2300918" y="4430766"/>
            <a:ext cx="1712969" cy="276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rgbClr val="0F428C"/>
                </a:solidFill>
                <a:latin typeface="Arial"/>
                <a:ea typeface="Arial"/>
                <a:cs typeface="Arial"/>
                <a:sym typeface="Arial"/>
              </a:rPr>
              <a:t>mekonginstitute.org</a:t>
            </a:r>
            <a:endParaRPr b="1" i="0" sz="1200" u="none" cap="none" strike="noStrike">
              <a:solidFill>
                <a:srgbClr val="0F428C"/>
              </a:solidFill>
              <a:latin typeface="Arial"/>
              <a:ea typeface="Arial"/>
              <a:cs typeface="Arial"/>
              <a:sym typeface="Arial"/>
            </a:endParaRPr>
          </a:p>
        </p:txBody>
      </p:sp>
      <p:sp>
        <p:nvSpPr>
          <p:cNvPr id="78" name="Google Shape;78;p26"/>
          <p:cNvSpPr txBox="1"/>
          <p:nvPr/>
        </p:nvSpPr>
        <p:spPr>
          <a:xfrm>
            <a:off x="8899549" y="4430766"/>
            <a:ext cx="136608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rgbClr val="0F428C"/>
                </a:solidFill>
                <a:latin typeface="Arial"/>
                <a:ea typeface="Arial"/>
                <a:cs typeface="Arial"/>
                <a:sym typeface="Arial"/>
              </a:rPr>
              <a:t>MekongInstitute</a:t>
            </a:r>
            <a:endParaRPr b="1" i="0" sz="1200" u="none" cap="none" strike="noStrike">
              <a:solidFill>
                <a:srgbClr val="0F428C"/>
              </a:solidFill>
              <a:latin typeface="Arial"/>
              <a:ea typeface="Arial"/>
              <a:cs typeface="Arial"/>
              <a:sym typeface="Arial"/>
            </a:endParaRPr>
          </a:p>
        </p:txBody>
      </p:sp>
      <p:grpSp>
        <p:nvGrpSpPr>
          <p:cNvPr id="79" name="Google Shape;79;p26"/>
          <p:cNvGrpSpPr/>
          <p:nvPr/>
        </p:nvGrpSpPr>
        <p:grpSpPr>
          <a:xfrm>
            <a:off x="9216541" y="3801190"/>
            <a:ext cx="538298" cy="538298"/>
            <a:chOff x="9216541" y="3801190"/>
            <a:chExt cx="538298" cy="538298"/>
          </a:xfrm>
        </p:grpSpPr>
        <p:sp>
          <p:nvSpPr>
            <p:cNvPr id="80" name="Google Shape;80;p26"/>
            <p:cNvSpPr/>
            <p:nvPr/>
          </p:nvSpPr>
          <p:spPr>
            <a:xfrm>
              <a:off x="9216541" y="3801190"/>
              <a:ext cx="538298" cy="5382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81" name="Google Shape;81;p26"/>
            <p:cNvPicPr preferRelativeResize="0"/>
            <p:nvPr/>
          </p:nvPicPr>
          <p:blipFill rotWithShape="1">
            <a:blip r:embed="rId3">
              <a:alphaModFix/>
            </a:blip>
            <a:srcRect b="0" l="0" r="0" t="0"/>
            <a:stretch/>
          </p:blipFill>
          <p:spPr>
            <a:xfrm>
              <a:off x="9297866" y="3943599"/>
              <a:ext cx="377762" cy="303354"/>
            </a:xfrm>
            <a:prstGeom prst="rect">
              <a:avLst/>
            </a:prstGeom>
            <a:noFill/>
            <a:ln>
              <a:noFill/>
            </a:ln>
          </p:spPr>
        </p:pic>
      </p:grpSp>
      <p:grpSp>
        <p:nvGrpSpPr>
          <p:cNvPr id="82" name="Google Shape;82;p26"/>
          <p:cNvGrpSpPr/>
          <p:nvPr/>
        </p:nvGrpSpPr>
        <p:grpSpPr>
          <a:xfrm>
            <a:off x="5050812" y="3801896"/>
            <a:ext cx="538038" cy="531425"/>
            <a:chOff x="5050812" y="3801896"/>
            <a:chExt cx="538038" cy="531425"/>
          </a:xfrm>
        </p:grpSpPr>
        <p:sp>
          <p:nvSpPr>
            <p:cNvPr id="83" name="Google Shape;83;p26"/>
            <p:cNvSpPr/>
            <p:nvPr/>
          </p:nvSpPr>
          <p:spPr>
            <a:xfrm>
              <a:off x="5050812" y="3801896"/>
              <a:ext cx="538038" cy="53142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84" name="Google Shape;84;p26"/>
            <p:cNvPicPr preferRelativeResize="0"/>
            <p:nvPr/>
          </p:nvPicPr>
          <p:blipFill rotWithShape="1">
            <a:blip r:embed="rId4">
              <a:alphaModFix/>
            </a:blip>
            <a:srcRect b="0" l="0" r="0" t="0"/>
            <a:stretch/>
          </p:blipFill>
          <p:spPr>
            <a:xfrm>
              <a:off x="5076302" y="3830755"/>
              <a:ext cx="485967" cy="501154"/>
            </a:xfrm>
            <a:prstGeom prst="rect">
              <a:avLst/>
            </a:prstGeom>
            <a:noFill/>
            <a:ln>
              <a:noFill/>
            </a:ln>
          </p:spPr>
        </p:pic>
      </p:grpSp>
      <p:grpSp>
        <p:nvGrpSpPr>
          <p:cNvPr id="85" name="Google Shape;85;p26"/>
          <p:cNvGrpSpPr/>
          <p:nvPr/>
        </p:nvGrpSpPr>
        <p:grpSpPr>
          <a:xfrm>
            <a:off x="2834970" y="3801451"/>
            <a:ext cx="538037" cy="538037"/>
            <a:chOff x="2834970" y="3801451"/>
            <a:chExt cx="538037" cy="538037"/>
          </a:xfrm>
        </p:grpSpPr>
        <p:sp>
          <p:nvSpPr>
            <p:cNvPr id="86" name="Google Shape;86;p26"/>
            <p:cNvSpPr/>
            <p:nvPr/>
          </p:nvSpPr>
          <p:spPr>
            <a:xfrm>
              <a:off x="2834970" y="3801451"/>
              <a:ext cx="538037" cy="538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87" name="Google Shape;87;p26"/>
            <p:cNvPicPr preferRelativeResize="0"/>
            <p:nvPr/>
          </p:nvPicPr>
          <p:blipFill rotWithShape="1">
            <a:blip r:embed="rId5">
              <a:alphaModFix/>
            </a:blip>
            <a:srcRect b="0" l="0" r="0" t="0"/>
            <a:stretch/>
          </p:blipFill>
          <p:spPr>
            <a:xfrm>
              <a:off x="2873590" y="3829303"/>
              <a:ext cx="460795" cy="475197"/>
            </a:xfrm>
            <a:prstGeom prst="rect">
              <a:avLst/>
            </a:prstGeom>
            <a:noFill/>
            <a:ln>
              <a:noFill/>
            </a:ln>
          </p:spPr>
        </p:pic>
      </p:grpSp>
      <p:grpSp>
        <p:nvGrpSpPr>
          <p:cNvPr id="88" name="Google Shape;88;p26"/>
          <p:cNvGrpSpPr/>
          <p:nvPr/>
        </p:nvGrpSpPr>
        <p:grpSpPr>
          <a:xfrm>
            <a:off x="7285078" y="3801190"/>
            <a:ext cx="538038" cy="531425"/>
            <a:chOff x="7285078" y="3801190"/>
            <a:chExt cx="538038" cy="531425"/>
          </a:xfrm>
        </p:grpSpPr>
        <p:sp>
          <p:nvSpPr>
            <p:cNvPr id="89" name="Google Shape;89;p26"/>
            <p:cNvSpPr/>
            <p:nvPr/>
          </p:nvSpPr>
          <p:spPr>
            <a:xfrm>
              <a:off x="7285078" y="3801190"/>
              <a:ext cx="538038" cy="53142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90" name="Google Shape;90;p26"/>
            <p:cNvPicPr preferRelativeResize="0"/>
            <p:nvPr/>
          </p:nvPicPr>
          <p:blipFill rotWithShape="1">
            <a:blip r:embed="rId6">
              <a:alphaModFix/>
            </a:blip>
            <a:srcRect b="0" l="0" r="0" t="0"/>
            <a:stretch/>
          </p:blipFill>
          <p:spPr>
            <a:xfrm>
              <a:off x="7307316" y="3820122"/>
              <a:ext cx="493562" cy="493562"/>
            </a:xfrm>
            <a:prstGeom prst="rect">
              <a:avLst/>
            </a:prstGeom>
            <a:noFill/>
            <a:ln>
              <a:noFill/>
            </a:ln>
          </p:spPr>
        </p:pic>
      </p:grpSp>
      <p:sp>
        <p:nvSpPr>
          <p:cNvPr id="91" name="Google Shape;91;p26"/>
          <p:cNvSpPr txBox="1"/>
          <p:nvPr>
            <p:ph type="title"/>
          </p:nvPr>
        </p:nvSpPr>
        <p:spPr>
          <a:xfrm>
            <a:off x="3269620" y="2320620"/>
            <a:ext cx="6183687" cy="89953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Aria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Contents">
  <p:cSld name="02_Contents">
    <p:spTree>
      <p:nvGrpSpPr>
        <p:cNvPr id="92" name="Shape 92"/>
        <p:cNvGrpSpPr/>
        <p:nvPr/>
      </p:nvGrpSpPr>
      <p:grpSpPr>
        <a:xfrm>
          <a:off x="0" y="0"/>
          <a:ext cx="0" cy="0"/>
          <a:chOff x="0" y="0"/>
          <a:chExt cx="0" cy="0"/>
        </a:xfrm>
      </p:grpSpPr>
      <p:pic>
        <p:nvPicPr>
          <p:cNvPr id="93" name="Google Shape;93;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4" name="Google Shape;94;p27"/>
          <p:cNvSpPr txBox="1"/>
          <p:nvPr>
            <p:ph type="title"/>
          </p:nvPr>
        </p:nvSpPr>
        <p:spPr>
          <a:xfrm>
            <a:off x="1896549" y="1650533"/>
            <a:ext cx="1853991" cy="647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7"/>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pic>
        <p:nvPicPr>
          <p:cNvPr id="98" name="Google Shape;98;p27"/>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99" name="Google Shape;99;p27"/>
          <p:cNvSpPr txBox="1"/>
          <p:nvPr>
            <p:ph idx="1" type="body"/>
          </p:nvPr>
        </p:nvSpPr>
        <p:spPr>
          <a:xfrm>
            <a:off x="1896550" y="2631688"/>
            <a:ext cx="4045056" cy="25757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7"/>
          <p:cNvSpPr txBox="1"/>
          <p:nvPr>
            <p:ph idx="2" type="body"/>
          </p:nvPr>
        </p:nvSpPr>
        <p:spPr>
          <a:xfrm>
            <a:off x="6229559" y="2631688"/>
            <a:ext cx="4045056" cy="25757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and Content" type="obj">
  <p:cSld name="OBJECT">
    <p:spTree>
      <p:nvGrpSpPr>
        <p:cNvPr id="101" name="Shape 101"/>
        <p:cNvGrpSpPr/>
        <p:nvPr/>
      </p:nvGrpSpPr>
      <p:grpSpPr>
        <a:xfrm>
          <a:off x="0" y="0"/>
          <a:ext cx="0" cy="0"/>
          <a:chOff x="0" y="0"/>
          <a:chExt cx="0" cy="0"/>
        </a:xfrm>
      </p:grpSpPr>
      <p:pic>
        <p:nvPicPr>
          <p:cNvPr id="102" name="Google Shape;102;p28"/>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03" name="Google Shape;103;p28"/>
          <p:cNvSpPr txBox="1"/>
          <p:nvPr>
            <p:ph type="title"/>
          </p:nvPr>
        </p:nvSpPr>
        <p:spPr>
          <a:xfrm>
            <a:off x="1608880" y="1277937"/>
            <a:ext cx="9097703" cy="62426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28"/>
          <p:cNvSpPr txBox="1"/>
          <p:nvPr>
            <p:ph idx="1" type="body"/>
          </p:nvPr>
        </p:nvSpPr>
        <p:spPr>
          <a:xfrm>
            <a:off x="1608881" y="2176041"/>
            <a:ext cx="9097702" cy="30672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28"/>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06" name="Google Shape;106;p28"/>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8"/>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8"/>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sustainingcommunity.wordpress.com/2012/06/02/sustainable-streets-program-in-byron-bay/" TargetMode="Externa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aterpartnership.org.au/inclusive-and-strategic-basin-planning-in-lao-pdr-a-case-study-of-collaboration/"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7.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
          <p:cNvSpPr txBox="1"/>
          <p:nvPr>
            <p:ph type="ctrTitle"/>
          </p:nvPr>
        </p:nvSpPr>
        <p:spPr>
          <a:xfrm>
            <a:off x="1524000" y="1870362"/>
            <a:ext cx="9144000" cy="97674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2"/>
              </a:buClr>
              <a:buSzPct val="100000"/>
              <a:buFont typeface="Arial"/>
              <a:buNone/>
            </a:pPr>
            <a:r>
              <a:rPr lang="en-US"/>
              <a:t>Sustainable &amp; Smart Tourism</a:t>
            </a:r>
            <a:endParaRPr/>
          </a:p>
        </p:txBody>
      </p:sp>
      <p:sp>
        <p:nvSpPr>
          <p:cNvPr id="195" name="Google Shape;195;p1"/>
          <p:cNvSpPr txBox="1"/>
          <p:nvPr>
            <p:ph idx="1" type="subTitle"/>
          </p:nvPr>
        </p:nvSpPr>
        <p:spPr>
          <a:xfrm>
            <a:off x="1524000" y="4312227"/>
            <a:ext cx="9144000" cy="130149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lang="en-US"/>
              <a:t>Organized by Mekong Institute (MI) </a:t>
            </a:r>
            <a:endParaRPr/>
          </a:p>
          <a:p>
            <a:pPr indent="0" lvl="0" marL="0" rtl="0" algn="ctr">
              <a:lnSpc>
                <a:spcPct val="90000"/>
              </a:lnSpc>
              <a:spcBef>
                <a:spcPts val="1000"/>
              </a:spcBef>
              <a:spcAft>
                <a:spcPts val="0"/>
              </a:spcAft>
              <a:buClr>
                <a:schemeClr val="dk1"/>
              </a:buClr>
              <a:buSzPts val="2000"/>
              <a:buNone/>
            </a:pPr>
            <a:r>
              <a:rPr lang="en-US"/>
              <a:t>	Funded by Mekong – Korea Cooperation Fund (MKCF)											</a:t>
            </a:r>
            <a:endParaRPr/>
          </a:p>
          <a:p>
            <a:pPr indent="0" lvl="0" marL="0" rtl="0" algn="ctr">
              <a:lnSpc>
                <a:spcPct val="90000"/>
              </a:lnSpc>
              <a:spcBef>
                <a:spcPts val="1000"/>
              </a:spcBef>
              <a:spcAft>
                <a:spcPts val="0"/>
              </a:spcAft>
              <a:buClr>
                <a:schemeClr val="dk1"/>
              </a:buClr>
              <a:buSzPts val="2000"/>
              <a:buNone/>
            </a:pPr>
            <a:r>
              <a:rPr lang="en-US"/>
              <a:t>    November 2023</a:t>
            </a:r>
            <a:endParaRPr/>
          </a:p>
        </p:txBody>
      </p:sp>
      <p:sp>
        <p:nvSpPr>
          <p:cNvPr id="196" name="Google Shape;196;p1"/>
          <p:cNvSpPr txBox="1"/>
          <p:nvPr>
            <p:ph idx="2" type="body"/>
          </p:nvPr>
        </p:nvSpPr>
        <p:spPr>
          <a:xfrm>
            <a:off x="1524000" y="2930525"/>
            <a:ext cx="9144000" cy="4984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F7F7F"/>
              </a:buClr>
              <a:buSzPts val="2000"/>
              <a:buNone/>
            </a:pPr>
            <a:r>
              <a:rPr lang="en-US"/>
              <a:t>Training Program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0"/>
          <p:cNvSpPr txBox="1"/>
          <p:nvPr>
            <p:ph idx="1" type="body"/>
          </p:nvPr>
        </p:nvSpPr>
        <p:spPr>
          <a:xfrm>
            <a:off x="165846" y="2264563"/>
            <a:ext cx="11860307" cy="26759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latin typeface="Arial"/>
                <a:ea typeface="Arial"/>
                <a:cs typeface="Arial"/>
                <a:sym typeface="Arial"/>
              </a:rPr>
              <a:t>Integration </a:t>
            </a:r>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i="1" lang="en-US" sz="2400">
                <a:latin typeface="Arial"/>
                <a:ea typeface="Arial"/>
                <a:cs typeface="Arial"/>
                <a:sym typeface="Arial"/>
              </a:rPr>
              <a:t>For each destination a different process but with similar goals is implemented. The outcome reflects a customized way of embedding sustainability into the local or regional </a:t>
            </a:r>
            <a:endParaRPr/>
          </a:p>
        </p:txBody>
      </p:sp>
      <p:sp>
        <p:nvSpPr>
          <p:cNvPr id="280" name="Google Shape;280;p10"/>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281" name="Google Shape;281;p10"/>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82" name="Google Shape;282;p10"/>
          <p:cNvSpPr txBox="1"/>
          <p:nvPr/>
        </p:nvSpPr>
        <p:spPr>
          <a:xfrm>
            <a:off x="1842247" y="1397209"/>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Integrating Sustainability into Local and Regional Tourism Ecosystems</a:t>
            </a:r>
            <a:endParaRPr/>
          </a:p>
        </p:txBody>
      </p:sp>
      <p:pic>
        <p:nvPicPr>
          <p:cNvPr descr="A growing plants in dirt with a graph&#10;&#10;Description automatically generated with medium confidence" id="283" name="Google Shape;283;p10"/>
          <p:cNvPicPr preferRelativeResize="0"/>
          <p:nvPr/>
        </p:nvPicPr>
        <p:blipFill rotWithShape="1">
          <a:blip r:embed="rId3">
            <a:alphaModFix/>
          </a:blip>
          <a:srcRect b="0" l="0" r="0" t="0"/>
          <a:stretch/>
        </p:blipFill>
        <p:spPr>
          <a:xfrm>
            <a:off x="3795058" y="4052725"/>
            <a:ext cx="3530600" cy="26638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1"/>
          <p:cNvSpPr txBox="1"/>
          <p:nvPr>
            <p:ph idx="1" type="body"/>
          </p:nvPr>
        </p:nvSpPr>
        <p:spPr>
          <a:xfrm>
            <a:off x="165846" y="2264563"/>
            <a:ext cx="11860307" cy="26759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latin typeface="Arial"/>
                <a:ea typeface="Arial"/>
                <a:cs typeface="Arial"/>
                <a:sym typeface="Arial"/>
              </a:rPr>
              <a:t>The Case of Byron Bay (NZ)</a:t>
            </a:r>
            <a:endParaRPr/>
          </a:p>
          <a:p>
            <a:pPr indent="0" lvl="0" marL="0" rtl="0" algn="l">
              <a:lnSpc>
                <a:spcPct val="90000"/>
              </a:lnSpc>
              <a:spcBef>
                <a:spcPts val="1000"/>
              </a:spcBef>
              <a:spcAft>
                <a:spcPts val="0"/>
              </a:spcAft>
              <a:buClr>
                <a:schemeClr val="dk1"/>
              </a:buClr>
              <a:buSzPts val="2400"/>
              <a:buNone/>
            </a:pPr>
            <a:r>
              <a:rPr i="1" lang="en-US" sz="2400" u="sng">
                <a:solidFill>
                  <a:schemeClr val="hlink"/>
                </a:solidFill>
                <a:latin typeface="Arial"/>
                <a:ea typeface="Arial"/>
                <a:cs typeface="Arial"/>
                <a:sym typeface="Arial"/>
                <a:hlinkClick r:id="rId3"/>
              </a:rPr>
              <a:t>Sustainable Streets program in Byron Bay</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i="1" lang="en-US" sz="2400">
                <a:latin typeface="Arial"/>
                <a:ea typeface="Arial"/>
                <a:cs typeface="Arial"/>
                <a:sym typeface="Arial"/>
              </a:rPr>
              <a:t>In each participating neighborhood, residents get together for sustainability workshops and build bonds in the neighborhood, whilst raising points to fund their own local sustainability project!</a:t>
            </a:r>
            <a:endParaRPr/>
          </a:p>
        </p:txBody>
      </p:sp>
      <p:sp>
        <p:nvSpPr>
          <p:cNvPr id="289" name="Google Shape;289;p11"/>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290" name="Google Shape;290;p11"/>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91" name="Google Shape;291;p11"/>
          <p:cNvSpPr txBox="1"/>
          <p:nvPr/>
        </p:nvSpPr>
        <p:spPr>
          <a:xfrm>
            <a:off x="1842247" y="1397209"/>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Integrating Sustainability into Local and Regional Tourism Ecosystems</a:t>
            </a:r>
            <a:endParaRPr/>
          </a:p>
        </p:txBody>
      </p:sp>
      <p:pic>
        <p:nvPicPr>
          <p:cNvPr descr="Butterflies on a flower&#10;&#10;Description automatically generated" id="292" name="Google Shape;292;p11"/>
          <p:cNvPicPr preferRelativeResize="0"/>
          <p:nvPr/>
        </p:nvPicPr>
        <p:blipFill rotWithShape="1">
          <a:blip r:embed="rId4">
            <a:alphaModFix/>
          </a:blip>
          <a:srcRect b="0" l="0" r="0" t="0"/>
          <a:stretch/>
        </p:blipFill>
        <p:spPr>
          <a:xfrm>
            <a:off x="5619115" y="4490190"/>
            <a:ext cx="3343680" cy="22256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2"/>
          <p:cNvSpPr txBox="1"/>
          <p:nvPr>
            <p:ph idx="1" type="body"/>
          </p:nvPr>
        </p:nvSpPr>
        <p:spPr>
          <a:xfrm>
            <a:off x="165846" y="2264563"/>
            <a:ext cx="11860307" cy="26759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latin typeface="Arial"/>
                <a:ea typeface="Arial"/>
                <a:cs typeface="Arial"/>
                <a:sym typeface="Arial"/>
              </a:rPr>
              <a:t>Ghana: Community based tourism initiative</a:t>
            </a:r>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i="1" lang="en-US" sz="2400">
                <a:latin typeface="Arial"/>
                <a:ea typeface="Arial"/>
                <a:cs typeface="Arial"/>
                <a:sym typeface="Arial"/>
              </a:rPr>
              <a:t>A project that has created new tourism products based on sustainability principles at the local community level, transforming the country’s tourism offer and revealing challenges for government support structures</a:t>
            </a:r>
            <a:endParaRPr/>
          </a:p>
        </p:txBody>
      </p:sp>
      <p:sp>
        <p:nvSpPr>
          <p:cNvPr id="298" name="Google Shape;298;p12"/>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299" name="Google Shape;299;p12"/>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300" name="Google Shape;300;p12"/>
          <p:cNvSpPr txBox="1"/>
          <p:nvPr/>
        </p:nvSpPr>
        <p:spPr>
          <a:xfrm>
            <a:off x="1842247" y="1397209"/>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Integrating Sustainability into Local and Regional Tourism Ecosystems</a:t>
            </a:r>
            <a:endParaRPr/>
          </a:p>
        </p:txBody>
      </p:sp>
      <p:pic>
        <p:nvPicPr>
          <p:cNvPr descr="A group of people posing for a photo&#10;&#10;Description automatically generated" id="301" name="Google Shape;301;p12"/>
          <p:cNvPicPr preferRelativeResize="0"/>
          <p:nvPr/>
        </p:nvPicPr>
        <p:blipFill rotWithShape="1">
          <a:blip r:embed="rId3">
            <a:alphaModFix/>
          </a:blip>
          <a:srcRect b="0" l="0" r="0" t="0"/>
          <a:stretch/>
        </p:blipFill>
        <p:spPr>
          <a:xfrm>
            <a:off x="4602665" y="4407085"/>
            <a:ext cx="3746510" cy="21074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3"/>
          <p:cNvSpPr txBox="1"/>
          <p:nvPr>
            <p:ph idx="1" type="body"/>
          </p:nvPr>
        </p:nvSpPr>
        <p:spPr>
          <a:xfrm>
            <a:off x="165846" y="2264562"/>
            <a:ext cx="11860307" cy="4206575"/>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lang="en-US" sz="2400">
                <a:latin typeface="Arial"/>
                <a:ea typeface="Arial"/>
                <a:cs typeface="Arial"/>
                <a:sym typeface="Arial"/>
              </a:rPr>
              <a:t>Lao PDR – Collaboration Case</a:t>
            </a:r>
            <a:endParaRPr/>
          </a:p>
          <a:p>
            <a:pPr indent="0" lvl="0" marL="0" rtl="0" algn="l">
              <a:lnSpc>
                <a:spcPct val="90000"/>
              </a:lnSpc>
              <a:spcBef>
                <a:spcPts val="1000"/>
              </a:spcBef>
              <a:spcAft>
                <a:spcPts val="0"/>
              </a:spcAft>
              <a:buClr>
                <a:schemeClr val="dk1"/>
              </a:buClr>
              <a:buSzPct val="1000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i="1" lang="en-US" sz="2400" u="sng">
                <a:solidFill>
                  <a:schemeClr val="hlink"/>
                </a:solidFill>
                <a:latin typeface="Arial"/>
                <a:ea typeface="Arial"/>
                <a:cs typeface="Arial"/>
                <a:sym typeface="Arial"/>
                <a:hlinkClick r:id="rId3"/>
              </a:rPr>
              <a:t>Inclusive and strategic basin planning in Lao PDR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i="1" lang="en-US" sz="2400">
                <a:latin typeface="Arial"/>
                <a:ea typeface="Arial"/>
                <a:cs typeface="Arial"/>
                <a:sym typeface="Arial"/>
              </a:rPr>
              <a:t>the Government of Lao PDR is undertaking an ambitious program to develop river basin plans for all major basins in the country. River basin planning seeks to understand and manage the different needs and interests of the many water users in a basin. It seeks to reach agreement on basin governance arrangements and action plans to support economic and social development, whilst enabling environmental sustainability. </a:t>
            </a:r>
            <a:endParaRPr/>
          </a:p>
        </p:txBody>
      </p:sp>
      <p:sp>
        <p:nvSpPr>
          <p:cNvPr id="307" name="Google Shape;307;p13"/>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308" name="Google Shape;308;p13"/>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309" name="Google Shape;309;p13"/>
          <p:cNvSpPr txBox="1"/>
          <p:nvPr/>
        </p:nvSpPr>
        <p:spPr>
          <a:xfrm>
            <a:off x="1842247" y="1147244"/>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Integrating Sustainability into Local and Regional Tourism Ecosystems</a:t>
            </a:r>
            <a:endParaRPr/>
          </a:p>
        </p:txBody>
      </p:sp>
      <p:pic>
        <p:nvPicPr>
          <p:cNvPr descr="A group of people posing for a photo&#10;&#10;Description automatically generated" id="310" name="Google Shape;310;p13"/>
          <p:cNvPicPr preferRelativeResize="0"/>
          <p:nvPr/>
        </p:nvPicPr>
        <p:blipFill rotWithShape="1">
          <a:blip r:embed="rId4">
            <a:alphaModFix/>
          </a:blip>
          <a:srcRect b="0" l="0" r="0" t="0"/>
          <a:stretch/>
        </p:blipFill>
        <p:spPr>
          <a:xfrm>
            <a:off x="7301133" y="2105802"/>
            <a:ext cx="3221500" cy="24203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4"/>
          <p:cNvSpPr txBox="1"/>
          <p:nvPr>
            <p:ph idx="1" type="body"/>
          </p:nvPr>
        </p:nvSpPr>
        <p:spPr>
          <a:xfrm>
            <a:off x="165846" y="2264562"/>
            <a:ext cx="11860307" cy="42065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latin typeface="Arial"/>
                <a:ea typeface="Arial"/>
                <a:cs typeface="Arial"/>
                <a:sym typeface="Arial"/>
              </a:rPr>
              <a:t>The Transformative Power of Innovation</a:t>
            </a:r>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i="1" lang="en-US" sz="2400">
                <a:latin typeface="Arial"/>
                <a:ea typeface="Arial"/>
                <a:cs typeface="Arial"/>
                <a:sym typeface="Arial"/>
              </a:rPr>
              <a:t>The tourism sector is currently evolving from a mainly logistical industry towards a sector that is driven by technology and innovation. Many developing countries and emerging economies are currently leapfrogging ahead with highly innovative product approaches that can contribute efficiently to Sustainable Development</a:t>
            </a:r>
            <a:endParaRPr/>
          </a:p>
        </p:txBody>
      </p:sp>
      <p:sp>
        <p:nvSpPr>
          <p:cNvPr id="316" name="Google Shape;316;p14"/>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317" name="Google Shape;317;p14"/>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318" name="Google Shape;318;p14"/>
          <p:cNvSpPr txBox="1"/>
          <p:nvPr/>
        </p:nvSpPr>
        <p:spPr>
          <a:xfrm>
            <a:off x="1842247" y="1147244"/>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Innovation and Creativity as Catalysts for Sustainable Tourism</a:t>
            </a:r>
            <a:endParaRPr/>
          </a:p>
        </p:txBody>
      </p:sp>
      <p:pic>
        <p:nvPicPr>
          <p:cNvPr descr="A light bulb with a city and wind turbines inside&#10;&#10;Description automatically generated" id="319" name="Google Shape;319;p14"/>
          <p:cNvPicPr preferRelativeResize="0"/>
          <p:nvPr/>
        </p:nvPicPr>
        <p:blipFill rotWithShape="1">
          <a:blip r:embed="rId3">
            <a:alphaModFix/>
          </a:blip>
          <a:srcRect b="0" l="0" r="0" t="0"/>
          <a:stretch/>
        </p:blipFill>
        <p:spPr>
          <a:xfrm>
            <a:off x="3999123" y="4747206"/>
            <a:ext cx="3630230" cy="20384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5"/>
          <p:cNvSpPr txBox="1"/>
          <p:nvPr>
            <p:ph idx="1" type="body"/>
          </p:nvPr>
        </p:nvSpPr>
        <p:spPr>
          <a:xfrm>
            <a:off x="165846" y="2264562"/>
            <a:ext cx="11860307" cy="42065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latin typeface="Arial"/>
                <a:ea typeface="Arial"/>
                <a:cs typeface="Arial"/>
                <a:sym typeface="Arial"/>
              </a:rPr>
              <a:t>The Transformative Power of Innovation</a:t>
            </a:r>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i="1" lang="en-US" sz="2400">
                <a:latin typeface="Arial"/>
                <a:ea typeface="Arial"/>
                <a:cs typeface="Arial"/>
                <a:sym typeface="Arial"/>
              </a:rPr>
              <a:t>In the quest for sustainable innovation, we’re seeking a new process, product or service, that adds value to a market and makes a positive impact on the environment and society.</a:t>
            </a:r>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p:txBody>
      </p:sp>
      <p:sp>
        <p:nvSpPr>
          <p:cNvPr id="325" name="Google Shape;325;p15"/>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326" name="Google Shape;326;p15"/>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327" name="Google Shape;327;p15"/>
          <p:cNvSpPr txBox="1"/>
          <p:nvPr/>
        </p:nvSpPr>
        <p:spPr>
          <a:xfrm>
            <a:off x="1842247" y="1147244"/>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Innovation and Creativity as Catalysts for Sustainable Tourism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6"/>
          <p:cNvSpPr txBox="1"/>
          <p:nvPr>
            <p:ph idx="1" type="body"/>
          </p:nvPr>
        </p:nvSpPr>
        <p:spPr>
          <a:xfrm>
            <a:off x="165846" y="2066767"/>
            <a:ext cx="11860307" cy="456383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latin typeface="Arial"/>
                <a:ea typeface="Arial"/>
                <a:cs typeface="Arial"/>
                <a:sym typeface="Arial"/>
              </a:rPr>
              <a:t>Creative Problem-Solving for Sustainability</a:t>
            </a:r>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100000"/>
              </a:lnSpc>
              <a:spcBef>
                <a:spcPts val="1000"/>
              </a:spcBef>
              <a:spcAft>
                <a:spcPts val="0"/>
              </a:spcAft>
              <a:buClr>
                <a:schemeClr val="dk1"/>
              </a:buClr>
              <a:buSzPts val="2300"/>
              <a:buNone/>
            </a:pPr>
            <a:r>
              <a:rPr lang="en-US" sz="2300">
                <a:latin typeface="Arial"/>
                <a:ea typeface="Arial"/>
                <a:cs typeface="Arial"/>
                <a:sym typeface="Arial"/>
              </a:rPr>
              <a:t>Creating new source of income for Farmers in </a:t>
            </a:r>
            <a:r>
              <a:rPr b="1" lang="en-US" sz="2300">
                <a:latin typeface="Arial"/>
                <a:ea typeface="Arial"/>
                <a:cs typeface="Arial"/>
                <a:sym typeface="Arial"/>
              </a:rPr>
              <a:t>Kyrgyzstan</a:t>
            </a:r>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i="1" lang="en-US" sz="2400">
                <a:latin typeface="Arial"/>
                <a:ea typeface="Arial"/>
                <a:cs typeface="Arial"/>
                <a:sym typeface="Arial"/>
              </a:rPr>
              <a:t>Promoting Sustainable Economic Development in Kyrgyzstan focused on promoting farms and their services . The development of agrotourism services was identified as a suitable solution for achieving the set objectives . Agrotourism combines rural tourism with agricultural offerings and addresses an environmentally aware group of individuals who enjoy nature .</a:t>
            </a:r>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p:txBody>
      </p:sp>
      <p:sp>
        <p:nvSpPr>
          <p:cNvPr id="333" name="Google Shape;333;p16"/>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334" name="Google Shape;334;p16"/>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335" name="Google Shape;335;p16"/>
          <p:cNvSpPr txBox="1"/>
          <p:nvPr/>
        </p:nvSpPr>
        <p:spPr>
          <a:xfrm>
            <a:off x="1842247" y="1147244"/>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Innovation and Creativity as Catalysts for Sustainable Tourism</a:t>
            </a:r>
            <a:endParaRPr/>
          </a:p>
        </p:txBody>
      </p:sp>
      <p:pic>
        <p:nvPicPr>
          <p:cNvPr descr="A person holding a plate of tomatoes&#10;&#10;Description automatically generated" id="336" name="Google Shape;336;p16"/>
          <p:cNvPicPr preferRelativeResize="0"/>
          <p:nvPr/>
        </p:nvPicPr>
        <p:blipFill rotWithShape="1">
          <a:blip r:embed="rId3">
            <a:alphaModFix/>
          </a:blip>
          <a:srcRect b="0" l="0" r="0" t="0"/>
          <a:stretch/>
        </p:blipFill>
        <p:spPr>
          <a:xfrm>
            <a:off x="7666893" y="2140897"/>
            <a:ext cx="4334803" cy="22077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7"/>
          <p:cNvSpPr txBox="1"/>
          <p:nvPr>
            <p:ph type="title"/>
          </p:nvPr>
        </p:nvSpPr>
        <p:spPr>
          <a:xfrm>
            <a:off x="4343937" y="2841113"/>
            <a:ext cx="7179582" cy="7855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000"/>
              <a:buFont typeface="Arial"/>
              <a:buNone/>
            </a:pPr>
            <a:r>
              <a:rPr lang="en-US"/>
              <a:t>Discussion about  Innovative and Creative Ideas for Mekong Region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8"/>
          <p:cNvSpPr txBox="1"/>
          <p:nvPr>
            <p:ph type="title"/>
          </p:nvPr>
        </p:nvSpPr>
        <p:spPr>
          <a:xfrm>
            <a:off x="3004156" y="2284697"/>
            <a:ext cx="6183687" cy="89953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Q &amp; A </a:t>
            </a:r>
            <a:br>
              <a:rPr lang="en-US" sz="3600">
                <a:latin typeface="Arial"/>
                <a:ea typeface="Arial"/>
                <a:cs typeface="Arial"/>
                <a:sym typeface="Arial"/>
              </a:rPr>
            </a:br>
            <a:br>
              <a:rPr lang="en-US" sz="3600">
                <a:latin typeface="Arial"/>
                <a:ea typeface="Arial"/>
                <a:cs typeface="Arial"/>
                <a:sym typeface="Arial"/>
              </a:rPr>
            </a:br>
            <a:r>
              <a:rPr lang="en-US" sz="3600">
                <a:latin typeface="Arial"/>
                <a:ea typeface="Arial"/>
                <a:cs typeface="Arial"/>
                <a:sym typeface="Arial"/>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
          <p:cNvPicPr preferRelativeResize="0"/>
          <p:nvPr/>
        </p:nvPicPr>
        <p:blipFill rotWithShape="1">
          <a:blip r:embed="rId3">
            <a:alphaModFix/>
          </a:blip>
          <a:srcRect b="0" l="1475" r="1474" t="0"/>
          <a:stretch/>
        </p:blipFill>
        <p:spPr>
          <a:xfrm>
            <a:off x="378823" y="336331"/>
            <a:ext cx="11416937" cy="6169572"/>
          </a:xfrm>
          <a:prstGeom prst="rect">
            <a:avLst/>
          </a:prstGeom>
          <a:noFill/>
          <a:ln>
            <a:noFill/>
          </a:ln>
        </p:spPr>
      </p:pic>
      <p:pic>
        <p:nvPicPr>
          <p:cNvPr id="202" name="Google Shape;202;p2"/>
          <p:cNvPicPr preferRelativeResize="0"/>
          <p:nvPr/>
        </p:nvPicPr>
        <p:blipFill rotWithShape="1">
          <a:blip r:embed="rId4">
            <a:alphaModFix/>
          </a:blip>
          <a:srcRect b="0" l="0" r="0" t="0"/>
          <a:stretch/>
        </p:blipFill>
        <p:spPr>
          <a:xfrm>
            <a:off x="-10510" y="3450020"/>
            <a:ext cx="4925870" cy="3429000"/>
          </a:xfrm>
          <a:prstGeom prst="rect">
            <a:avLst/>
          </a:prstGeom>
          <a:noFill/>
          <a:ln>
            <a:noFill/>
          </a:ln>
        </p:spPr>
      </p:pic>
      <p:sp>
        <p:nvSpPr>
          <p:cNvPr id="203" name="Google Shape;203;p2"/>
          <p:cNvSpPr/>
          <p:nvPr/>
        </p:nvSpPr>
        <p:spPr>
          <a:xfrm>
            <a:off x="3132667" y="457784"/>
            <a:ext cx="5926666" cy="5926666"/>
          </a:xfrm>
          <a:prstGeom prst="ellipse">
            <a:avLst/>
          </a:prstGeom>
          <a:solidFill>
            <a:schemeClr val="lt1">
              <a:alpha val="7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Google Shape;204;p2"/>
          <p:cNvSpPr txBox="1"/>
          <p:nvPr>
            <p:ph type="ctrTitle"/>
          </p:nvPr>
        </p:nvSpPr>
        <p:spPr>
          <a:xfrm>
            <a:off x="3645030" y="2378362"/>
            <a:ext cx="4974037" cy="97674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2600"/>
              <a:buFont typeface="Arial"/>
              <a:buNone/>
            </a:pPr>
            <a:r>
              <a:rPr lang="en-US" sz="2600"/>
              <a:t>Introduction of Sustainable Tourism and the Need for a Regenerative Approach</a:t>
            </a:r>
            <a:endParaRPr/>
          </a:p>
        </p:txBody>
      </p:sp>
      <p:sp>
        <p:nvSpPr>
          <p:cNvPr id="205" name="Google Shape;205;p2"/>
          <p:cNvSpPr txBox="1"/>
          <p:nvPr>
            <p:ph idx="1" type="subTitle"/>
          </p:nvPr>
        </p:nvSpPr>
        <p:spPr>
          <a:xfrm>
            <a:off x="3645030" y="4820227"/>
            <a:ext cx="4974037" cy="716973"/>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000"/>
              <a:buNone/>
            </a:pPr>
            <a:r>
              <a:rPr lang="en-US"/>
              <a:t>Trainer</a:t>
            </a:r>
            <a:endParaRPr/>
          </a:p>
          <a:p>
            <a:pPr indent="0" lvl="0" marL="0" rtl="0" algn="ctr">
              <a:lnSpc>
                <a:spcPct val="90000"/>
              </a:lnSpc>
              <a:spcBef>
                <a:spcPts val="1000"/>
              </a:spcBef>
              <a:spcAft>
                <a:spcPts val="0"/>
              </a:spcAft>
              <a:buClr>
                <a:schemeClr val="dk1"/>
              </a:buClr>
              <a:buSzPts val="2000"/>
              <a:buNone/>
            </a:pPr>
            <a:r>
              <a:rPr lang="en-US"/>
              <a:t>November 2023</a:t>
            </a:r>
            <a:endParaRPr/>
          </a:p>
        </p:txBody>
      </p:sp>
      <p:sp>
        <p:nvSpPr>
          <p:cNvPr id="206" name="Google Shape;206;p2"/>
          <p:cNvSpPr txBox="1"/>
          <p:nvPr>
            <p:ph idx="2" type="body"/>
          </p:nvPr>
        </p:nvSpPr>
        <p:spPr>
          <a:xfrm>
            <a:off x="3661798" y="3518237"/>
            <a:ext cx="4974037" cy="4984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F7F7F"/>
              </a:buClr>
              <a:buSzPts val="2000"/>
              <a:buNone/>
            </a:pPr>
            <a:r>
              <a:rPr lang="en-US"/>
              <a:t>MODULE 2 </a:t>
            </a:r>
            <a:endParaRPr/>
          </a:p>
        </p:txBody>
      </p:sp>
      <p:grpSp>
        <p:nvGrpSpPr>
          <p:cNvPr id="207" name="Google Shape;207;p2"/>
          <p:cNvGrpSpPr/>
          <p:nvPr/>
        </p:nvGrpSpPr>
        <p:grpSpPr>
          <a:xfrm>
            <a:off x="5424917" y="4326676"/>
            <a:ext cx="1347954" cy="141454"/>
            <a:chOff x="5424917" y="3799886"/>
            <a:chExt cx="1347954" cy="141454"/>
          </a:xfrm>
        </p:grpSpPr>
        <p:sp>
          <p:nvSpPr>
            <p:cNvPr id="208" name="Google Shape;208;p2"/>
            <p:cNvSpPr/>
            <p:nvPr/>
          </p:nvSpPr>
          <p:spPr>
            <a:xfrm>
              <a:off x="6631417" y="3799886"/>
              <a:ext cx="141454" cy="141454"/>
            </a:xfrm>
            <a:prstGeom prst="ellipse">
              <a:avLst/>
            </a:prstGeom>
            <a:solidFill>
              <a:srgbClr val="BCDC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09" name="Google Shape;209;p2"/>
            <p:cNvSpPr/>
            <p:nvPr/>
          </p:nvSpPr>
          <p:spPr>
            <a:xfrm>
              <a:off x="6390117" y="3799886"/>
              <a:ext cx="141454" cy="141454"/>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10" name="Google Shape;210;p2"/>
            <p:cNvSpPr/>
            <p:nvPr/>
          </p:nvSpPr>
          <p:spPr>
            <a:xfrm>
              <a:off x="6148817" y="3799886"/>
              <a:ext cx="141454" cy="141454"/>
            </a:xfrm>
            <a:prstGeom prst="ellipse">
              <a:avLst/>
            </a:prstGeom>
            <a:solidFill>
              <a:srgbClr val="73C9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11" name="Google Shape;211;p2"/>
            <p:cNvSpPr/>
            <p:nvPr/>
          </p:nvSpPr>
          <p:spPr>
            <a:xfrm>
              <a:off x="5907517" y="3799886"/>
              <a:ext cx="141454" cy="141454"/>
            </a:xfrm>
            <a:prstGeom prst="ellipse">
              <a:avLst/>
            </a:prstGeom>
            <a:solidFill>
              <a:srgbClr val="008B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12" name="Google Shape;212;p2"/>
            <p:cNvSpPr/>
            <p:nvPr/>
          </p:nvSpPr>
          <p:spPr>
            <a:xfrm>
              <a:off x="5666217" y="3799886"/>
              <a:ext cx="141454" cy="141454"/>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13" name="Google Shape;213;p2"/>
            <p:cNvSpPr/>
            <p:nvPr/>
          </p:nvSpPr>
          <p:spPr>
            <a:xfrm>
              <a:off x="5424917" y="3799886"/>
              <a:ext cx="141454" cy="141454"/>
            </a:xfrm>
            <a:prstGeom prst="ellipse">
              <a:avLst/>
            </a:prstGeom>
            <a:solidFill>
              <a:srgbClr val="01B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grpSp>
      <p:pic>
        <p:nvPicPr>
          <p:cNvPr id="214" name="Google Shape;214;p2"/>
          <p:cNvPicPr preferRelativeResize="0"/>
          <p:nvPr/>
        </p:nvPicPr>
        <p:blipFill rotWithShape="1">
          <a:blip r:embed="rId5">
            <a:alphaModFix/>
          </a:blip>
          <a:srcRect b="0" l="0" r="0" t="0"/>
          <a:stretch/>
        </p:blipFill>
        <p:spPr>
          <a:xfrm>
            <a:off x="5130840" y="789124"/>
            <a:ext cx="2035954" cy="7250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
          <p:cNvSpPr txBox="1"/>
          <p:nvPr>
            <p:ph type="ctrTitle"/>
          </p:nvPr>
        </p:nvSpPr>
        <p:spPr>
          <a:xfrm>
            <a:off x="1524000" y="1870362"/>
            <a:ext cx="9144000" cy="97674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Introducing Sustainable Tourism (2)</a:t>
            </a:r>
            <a:endParaRPr/>
          </a:p>
        </p:txBody>
      </p:sp>
      <p:sp>
        <p:nvSpPr>
          <p:cNvPr id="220" name="Google Shape;220;p3"/>
          <p:cNvSpPr txBox="1"/>
          <p:nvPr>
            <p:ph idx="1" type="subTitle"/>
          </p:nvPr>
        </p:nvSpPr>
        <p:spPr>
          <a:xfrm>
            <a:off x="1524000" y="4312227"/>
            <a:ext cx="9144000" cy="13014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a:latin typeface="Arial"/>
                <a:ea typeface="Arial"/>
                <a:cs typeface="Arial"/>
                <a:sym typeface="Arial"/>
              </a:rPr>
              <a:t>Tuesday</a:t>
            </a:r>
            <a:endParaRPr/>
          </a:p>
        </p:txBody>
      </p:sp>
      <p:sp>
        <p:nvSpPr>
          <p:cNvPr id="221" name="Google Shape;221;p3"/>
          <p:cNvSpPr txBox="1"/>
          <p:nvPr>
            <p:ph idx="2" type="body"/>
          </p:nvPr>
        </p:nvSpPr>
        <p:spPr>
          <a:xfrm>
            <a:off x="1524000" y="2930525"/>
            <a:ext cx="9144000" cy="4984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F7F7F"/>
              </a:buClr>
              <a:buSzPts val="2000"/>
              <a:buNone/>
            </a:pPr>
            <a:r>
              <a:rPr lang="en-US">
                <a:latin typeface="Arial"/>
                <a:ea typeface="Arial"/>
                <a:cs typeface="Arial"/>
                <a:sym typeface="Arial"/>
              </a:rPr>
              <a:t>Session 2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txBox="1"/>
          <p:nvPr>
            <p:ph type="title"/>
          </p:nvPr>
        </p:nvSpPr>
        <p:spPr>
          <a:xfrm>
            <a:off x="1304845" y="2745436"/>
            <a:ext cx="185399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Font typeface="Arial"/>
              <a:buNone/>
            </a:pPr>
            <a:r>
              <a:t/>
            </a:r>
            <a:endParaRPr>
              <a:latin typeface="Arial"/>
              <a:ea typeface="Arial"/>
              <a:cs typeface="Arial"/>
              <a:sym typeface="Arial"/>
            </a:endParaRPr>
          </a:p>
        </p:txBody>
      </p:sp>
      <p:sp>
        <p:nvSpPr>
          <p:cNvPr id="227" name="Google Shape;227;p4"/>
          <p:cNvSpPr txBox="1"/>
          <p:nvPr>
            <p:ph idx="10" type="dt"/>
          </p:nvPr>
        </p:nvSpPr>
        <p:spPr>
          <a:xfrm>
            <a:off x="10075650" y="6256407"/>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228" name="Google Shape;228;p4"/>
          <p:cNvSpPr txBox="1"/>
          <p:nvPr>
            <p:ph idx="12" type="sldNum"/>
          </p:nvPr>
        </p:nvSpPr>
        <p:spPr>
          <a:xfrm>
            <a:off x="10773034" y="6256408"/>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29" name="Google Shape;229;p4"/>
          <p:cNvSpPr txBox="1"/>
          <p:nvPr>
            <p:ph idx="1" type="body"/>
          </p:nvPr>
        </p:nvSpPr>
        <p:spPr>
          <a:xfrm>
            <a:off x="3792104" y="1624907"/>
            <a:ext cx="7482032" cy="3252787"/>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Sociocultural, Environmental &amp; Economic Sustainability</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Integrating Sustainability into Local and Regional Tourism Ecosystems</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Innovation &amp; Creativity as Catalysts for Sustainable Tourism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5"/>
          <p:cNvSpPr txBox="1"/>
          <p:nvPr>
            <p:ph idx="1" type="body"/>
          </p:nvPr>
        </p:nvSpPr>
        <p:spPr>
          <a:xfrm>
            <a:off x="403792" y="5205943"/>
            <a:ext cx="11860307" cy="14325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latin typeface="Arial"/>
                <a:ea typeface="Arial"/>
                <a:cs typeface="Arial"/>
                <a:sym typeface="Arial"/>
              </a:rPr>
              <a:t>A proper balance among Environmental, Sociocultural and Economic dimension of the destination can support a sustainable development</a:t>
            </a:r>
            <a:endParaRPr/>
          </a:p>
        </p:txBody>
      </p:sp>
      <p:sp>
        <p:nvSpPr>
          <p:cNvPr id="235" name="Google Shape;235;p5"/>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236" name="Google Shape;236;p5"/>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37" name="Google Shape;237;p5"/>
          <p:cNvSpPr txBox="1"/>
          <p:nvPr>
            <p:ph type="title"/>
          </p:nvPr>
        </p:nvSpPr>
        <p:spPr>
          <a:xfrm>
            <a:off x="1842247" y="1397209"/>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600"/>
              <a:buFont typeface="Arial"/>
              <a:buNone/>
            </a:pPr>
            <a:r>
              <a:rPr lang="en-US" sz="2600">
                <a:latin typeface="Arial"/>
                <a:ea typeface="Arial"/>
                <a:cs typeface="Arial"/>
                <a:sym typeface="Arial"/>
              </a:rPr>
              <a:t>Sociocultural, Environmental &amp; Economic Sustainability</a:t>
            </a:r>
            <a:endParaRPr/>
          </a:p>
        </p:txBody>
      </p:sp>
      <p:pic>
        <p:nvPicPr>
          <p:cNvPr descr="A diagram of a diagram of the earth&#10;&#10;Description automatically generated" id="238" name="Google Shape;238;p5"/>
          <p:cNvPicPr preferRelativeResize="0"/>
          <p:nvPr/>
        </p:nvPicPr>
        <p:blipFill rotWithShape="1">
          <a:blip r:embed="rId3">
            <a:alphaModFix/>
          </a:blip>
          <a:srcRect b="0" l="0" r="0" t="0"/>
          <a:stretch/>
        </p:blipFill>
        <p:spPr>
          <a:xfrm>
            <a:off x="4467368" y="2412999"/>
            <a:ext cx="2657332" cy="262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6"/>
          <p:cNvSpPr txBox="1"/>
          <p:nvPr>
            <p:ph idx="1" type="body"/>
          </p:nvPr>
        </p:nvSpPr>
        <p:spPr>
          <a:xfrm>
            <a:off x="165846" y="2286716"/>
            <a:ext cx="11860307" cy="228456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lang="en-US" sz="2400">
                <a:latin typeface="Arial"/>
                <a:ea typeface="Arial"/>
                <a:cs typeface="Arial"/>
                <a:sym typeface="Arial"/>
              </a:rPr>
              <a:t>What is Social Sustainability? </a:t>
            </a:r>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i="1" lang="en-US" sz="2400">
                <a:latin typeface="Arial"/>
                <a:ea typeface="Arial"/>
                <a:cs typeface="Arial"/>
                <a:sym typeface="Arial"/>
              </a:rPr>
              <a:t>Social sustainability is about making sure that communities and societies can thrive and continue to exist in a healthy, fair, and equal way. It focuses on improving people's quality of life, fostering strong relationships, and ensuring everyone has the chance to fulfill their potential.</a:t>
            </a:r>
            <a:endParaRPr/>
          </a:p>
        </p:txBody>
      </p:sp>
      <p:sp>
        <p:nvSpPr>
          <p:cNvPr id="244" name="Google Shape;244;p6"/>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245" name="Google Shape;245;p6"/>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46" name="Google Shape;246;p6"/>
          <p:cNvSpPr txBox="1"/>
          <p:nvPr/>
        </p:nvSpPr>
        <p:spPr>
          <a:xfrm>
            <a:off x="1842247" y="1397209"/>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Sociocultural, Environmental &amp; Economic Sustainability</a:t>
            </a:r>
            <a:endParaRPr/>
          </a:p>
        </p:txBody>
      </p:sp>
      <p:pic>
        <p:nvPicPr>
          <p:cNvPr descr="A group of people holding a globe&#10;&#10;Description automatically generated" id="247" name="Google Shape;247;p6"/>
          <p:cNvPicPr preferRelativeResize="0"/>
          <p:nvPr/>
        </p:nvPicPr>
        <p:blipFill rotWithShape="1">
          <a:blip r:embed="rId3">
            <a:alphaModFix/>
          </a:blip>
          <a:srcRect b="0" l="0" r="0" t="0"/>
          <a:stretch/>
        </p:blipFill>
        <p:spPr>
          <a:xfrm>
            <a:off x="6274257" y="4246675"/>
            <a:ext cx="3827835" cy="22092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7"/>
          <p:cNvSpPr txBox="1"/>
          <p:nvPr>
            <p:ph idx="1" type="body"/>
          </p:nvPr>
        </p:nvSpPr>
        <p:spPr>
          <a:xfrm>
            <a:off x="165846" y="2375030"/>
            <a:ext cx="11860307" cy="210794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400"/>
              <a:buNone/>
            </a:pPr>
            <a:r>
              <a:rPr lang="en-US" sz="2400">
                <a:latin typeface="Arial"/>
                <a:ea typeface="Arial"/>
                <a:cs typeface="Arial"/>
                <a:sym typeface="Arial"/>
              </a:rPr>
              <a:t>What Is Cultural Sustainability?</a:t>
            </a:r>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i="1" lang="en-US" sz="2400">
                <a:latin typeface="Arial"/>
                <a:ea typeface="Arial"/>
                <a:cs typeface="Arial"/>
                <a:sym typeface="Arial"/>
              </a:rPr>
              <a:t>Cultural Sustainability is the idea of protecting and sustaining the world’s cultural heritage. It is about ensuring that future generations can enjoy the same cultural experiences and traditions that we enjoy today.</a:t>
            </a:r>
            <a:endParaRPr/>
          </a:p>
          <a:p>
            <a:pPr indent="0" lvl="0" marL="0" rtl="0" algn="l">
              <a:lnSpc>
                <a:spcPct val="90000"/>
              </a:lnSpc>
              <a:spcBef>
                <a:spcPts val="1000"/>
              </a:spcBef>
              <a:spcAft>
                <a:spcPts val="0"/>
              </a:spcAft>
              <a:buClr>
                <a:schemeClr val="dk1"/>
              </a:buClr>
              <a:buSzPts val="2400"/>
              <a:buNone/>
            </a:pPr>
            <a:r>
              <a:rPr lang="en-US" sz="2400"/>
              <a:t>s</a:t>
            </a:r>
            <a:endParaRPr sz="2400">
              <a:latin typeface="Arial"/>
              <a:ea typeface="Arial"/>
              <a:cs typeface="Arial"/>
              <a:sym typeface="Arial"/>
            </a:endParaRPr>
          </a:p>
        </p:txBody>
      </p:sp>
      <p:sp>
        <p:nvSpPr>
          <p:cNvPr id="253" name="Google Shape;253;p7"/>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254" name="Google Shape;254;p7"/>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55" name="Google Shape;255;p7"/>
          <p:cNvSpPr txBox="1"/>
          <p:nvPr/>
        </p:nvSpPr>
        <p:spPr>
          <a:xfrm>
            <a:off x="1842247" y="1397209"/>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Sociocultural, Environmental &amp; Economic Sustainability</a:t>
            </a:r>
            <a:endParaRPr/>
          </a:p>
        </p:txBody>
      </p:sp>
      <p:pic>
        <p:nvPicPr>
          <p:cNvPr descr="A row of statues with yellow robes&#10;&#10;Description automatically generated" id="256" name="Google Shape;256;p7"/>
          <p:cNvPicPr preferRelativeResize="0"/>
          <p:nvPr/>
        </p:nvPicPr>
        <p:blipFill rotWithShape="1">
          <a:blip r:embed="rId3">
            <a:alphaModFix/>
          </a:blip>
          <a:srcRect b="0" l="0" r="0" t="0"/>
          <a:stretch/>
        </p:blipFill>
        <p:spPr>
          <a:xfrm>
            <a:off x="6838221" y="4272797"/>
            <a:ext cx="3527887" cy="23578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8"/>
          <p:cNvSpPr txBox="1"/>
          <p:nvPr>
            <p:ph idx="1" type="body"/>
          </p:nvPr>
        </p:nvSpPr>
        <p:spPr>
          <a:xfrm>
            <a:off x="165846" y="2091011"/>
            <a:ext cx="11860307" cy="26759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latin typeface="Arial"/>
                <a:ea typeface="Arial"/>
                <a:cs typeface="Arial"/>
                <a:sym typeface="Arial"/>
              </a:rPr>
              <a:t>What is Environmental Sustainability? </a:t>
            </a:r>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i="1" lang="en-US" sz="2400">
                <a:latin typeface="Arial"/>
                <a:ea typeface="Arial"/>
                <a:cs typeface="Arial"/>
                <a:sym typeface="Arial"/>
              </a:rPr>
              <a:t>Environmental sustainability means preserving natural resources so that future generations can enjoy the benefits they bring. Much of environmental sustainability involves balancing the extent to which natural resources are used compared to their availability. If society consistently consumes natural resources at a faster rate than nature can replenish them, this is unsustainable. </a:t>
            </a:r>
            <a:endParaRPr/>
          </a:p>
        </p:txBody>
      </p:sp>
      <p:sp>
        <p:nvSpPr>
          <p:cNvPr id="262" name="Google Shape;262;p8"/>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263" name="Google Shape;263;p8"/>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64" name="Google Shape;264;p8"/>
          <p:cNvSpPr txBox="1"/>
          <p:nvPr/>
        </p:nvSpPr>
        <p:spPr>
          <a:xfrm>
            <a:off x="1814538" y="1133596"/>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Sociocultural, Environmental &amp; Economic Sustainability</a:t>
            </a:r>
            <a:endParaRPr/>
          </a:p>
        </p:txBody>
      </p:sp>
      <p:pic>
        <p:nvPicPr>
          <p:cNvPr descr="A hand holding a green planet&#10;&#10;Description automatically generated" id="265" name="Google Shape;265;p8"/>
          <p:cNvPicPr preferRelativeResize="0"/>
          <p:nvPr/>
        </p:nvPicPr>
        <p:blipFill rotWithShape="1">
          <a:blip r:embed="rId3">
            <a:alphaModFix/>
          </a:blip>
          <a:srcRect b="0" l="0" r="0" t="0"/>
          <a:stretch/>
        </p:blipFill>
        <p:spPr>
          <a:xfrm>
            <a:off x="6927092" y="4530267"/>
            <a:ext cx="3175000" cy="210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9"/>
          <p:cNvSpPr txBox="1"/>
          <p:nvPr>
            <p:ph idx="1" type="body"/>
          </p:nvPr>
        </p:nvSpPr>
        <p:spPr>
          <a:xfrm>
            <a:off x="165846" y="2361547"/>
            <a:ext cx="11860307" cy="26759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latin typeface="Arial"/>
                <a:ea typeface="Arial"/>
                <a:cs typeface="Arial"/>
                <a:sym typeface="Arial"/>
              </a:rPr>
              <a:t>What is Economic Sustainability? </a:t>
            </a:r>
            <a:endParaRPr/>
          </a:p>
          <a:p>
            <a:pPr indent="0" lvl="0" marL="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i="1" lang="en-US" sz="2400">
                <a:latin typeface="Arial"/>
                <a:ea typeface="Arial"/>
                <a:cs typeface="Arial"/>
                <a:sym typeface="Arial"/>
              </a:rPr>
              <a:t>Economic sustainability refers to practices that support long-term economic growth without negatively impacting social, environmental, and cultural aspects of the community.</a:t>
            </a:r>
            <a:endParaRPr/>
          </a:p>
        </p:txBody>
      </p:sp>
      <p:sp>
        <p:nvSpPr>
          <p:cNvPr id="271" name="Google Shape;271;p9"/>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15 October 2023</a:t>
            </a:r>
            <a:endParaRPr/>
          </a:p>
        </p:txBody>
      </p:sp>
      <p:sp>
        <p:nvSpPr>
          <p:cNvPr id="272" name="Google Shape;272;p9"/>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73" name="Google Shape;273;p9"/>
          <p:cNvSpPr txBox="1"/>
          <p:nvPr/>
        </p:nvSpPr>
        <p:spPr>
          <a:xfrm>
            <a:off x="1842247" y="1397209"/>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Sociocultural, Environmental &amp; Economic Sustainability</a:t>
            </a:r>
            <a:endParaRPr/>
          </a:p>
        </p:txBody>
      </p:sp>
      <p:pic>
        <p:nvPicPr>
          <p:cNvPr descr="A person's hands over a pile of coins with a plant growing out of it&#10;&#10;Description automatically generated" id="274" name="Google Shape;274;p9"/>
          <p:cNvPicPr preferRelativeResize="0"/>
          <p:nvPr/>
        </p:nvPicPr>
        <p:blipFill rotWithShape="1">
          <a:blip r:embed="rId3">
            <a:alphaModFix/>
          </a:blip>
          <a:srcRect b="0" l="0" r="0" t="0"/>
          <a:stretch/>
        </p:blipFill>
        <p:spPr>
          <a:xfrm>
            <a:off x="4380752" y="4223895"/>
            <a:ext cx="3430495" cy="24067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2023-02-25T10:22:15Z</dcterms:created>
  <dc:creator>Microsoft Office User</dc:creator>
</cp:coreProperties>
</file>