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7" r:id="rId3"/>
    <p:sldId id="268" r:id="rId4"/>
    <p:sldId id="628" r:id="rId5"/>
    <p:sldId id="656" r:id="rId6"/>
    <p:sldId id="702" r:id="rId7"/>
    <p:sldId id="703" r:id="rId8"/>
    <p:sldId id="704" r:id="rId9"/>
    <p:sldId id="705" r:id="rId10"/>
    <p:sldId id="706" r:id="rId11"/>
    <p:sldId id="707" r:id="rId12"/>
    <p:sldId id="709" r:id="rId13"/>
    <p:sldId id="710" r:id="rId14"/>
    <p:sldId id="711" r:id="rId15"/>
    <p:sldId id="712" r:id="rId16"/>
    <p:sldId id="713" r:id="rId17"/>
    <p:sldId id="714" r:id="rId18"/>
    <p:sldId id="672" r:id="rId19"/>
    <p:sldId id="6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7" autoAdjust="0"/>
    <p:restoredTop sz="85206" autoAdjust="0"/>
  </p:normalViewPr>
  <p:slideViewPr>
    <p:cSldViewPr snapToGrid="0" snapToObjects="1">
      <p:cViewPr varScale="1">
        <p:scale>
          <a:sx n="61" d="100"/>
          <a:sy n="61" d="100"/>
        </p:scale>
        <p:origin x="240" y="13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10/15/23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15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15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382233" y="1314872"/>
            <a:ext cx="10809767" cy="5323595"/>
          </a:xfrm>
        </p:spPr>
        <p:txBody>
          <a:bodyPr>
            <a:normAutofit/>
          </a:bodyPr>
          <a:lstStyle/>
          <a:p>
            <a:pPr marL="0" indent="0">
              <a:buNone/>
            </a:pPr>
            <a:r>
              <a:rPr lang="en-US" sz="2400" b="1" dirty="0">
                <a:latin typeface="Arial Nova" panose="020B0504020202020204" pitchFamily="34" charset="0"/>
              </a:rPr>
              <a:t>Sustainability &amp; Social Well-being</a:t>
            </a:r>
          </a:p>
          <a:p>
            <a:pPr marL="0" indent="0">
              <a:buNone/>
            </a:pPr>
            <a:endParaRPr lang="en-US" sz="2400" dirty="0">
              <a:latin typeface="Arial Nova" panose="020B0504020202020204" pitchFamily="34" charset="0"/>
            </a:endParaRPr>
          </a:p>
          <a:p>
            <a:pPr marL="0" indent="0">
              <a:buNone/>
            </a:pPr>
            <a:r>
              <a:rPr lang="en-US" sz="2400" b="1" dirty="0">
                <a:latin typeface="Arial Nova" panose="020B0504020202020204" pitchFamily="34" charset="0"/>
              </a:rPr>
              <a:t>Elevating Social Well-being needs responsible approach in various areas</a:t>
            </a:r>
          </a:p>
          <a:p>
            <a:pPr marL="0" indent="0">
              <a:buNone/>
            </a:pPr>
            <a:endParaRPr lang="en-US" sz="2400" i="1" dirty="0">
              <a:latin typeface="Arial Nova" panose="020B0504020202020204" pitchFamily="34" charset="0"/>
            </a:endParaRPr>
          </a:p>
          <a:p>
            <a:pPr marL="0" indent="0">
              <a:buNone/>
            </a:pPr>
            <a:r>
              <a:rPr lang="en-US" sz="2400" i="1" dirty="0">
                <a:latin typeface="Arial Nova" panose="020B0504020202020204" pitchFamily="34" charset="0"/>
              </a:rPr>
              <a:t>- Income and Revenues</a:t>
            </a:r>
          </a:p>
          <a:p>
            <a:pPr marL="0" indent="0">
              <a:buNone/>
            </a:pPr>
            <a:r>
              <a:rPr lang="en-US" sz="2400" i="1" dirty="0">
                <a:latin typeface="Arial Nova" panose="020B0504020202020204" pitchFamily="34" charset="0"/>
              </a:rPr>
              <a:t>- Employment</a:t>
            </a:r>
          </a:p>
          <a:p>
            <a:pPr marL="0" indent="0">
              <a:buNone/>
            </a:pPr>
            <a:r>
              <a:rPr lang="en-US" sz="2400" i="1" dirty="0">
                <a:latin typeface="Arial Nova" panose="020B0504020202020204" pitchFamily="34" charset="0"/>
              </a:rPr>
              <a:t>- Strengthening of the local economy and of long-term economic viability</a:t>
            </a:r>
          </a:p>
          <a:p>
            <a:pPr marL="0" indent="0">
              <a:buNone/>
            </a:pPr>
            <a:r>
              <a:rPr lang="en-US" sz="2400" i="1" dirty="0">
                <a:latin typeface="Arial Nova" panose="020B0504020202020204" pitchFamily="34" charset="0"/>
              </a:rPr>
              <a:t>- Improvement of living conditions</a:t>
            </a:r>
          </a:p>
          <a:p>
            <a:pPr marL="0" indent="0">
              <a:buNone/>
            </a:pPr>
            <a:r>
              <a:rPr lang="en-US" sz="2400" i="1" dirty="0">
                <a:latin typeface="Arial Nova" panose="020B0504020202020204" pitchFamily="34" charset="0"/>
              </a:rPr>
              <a:t>- Participation and local control</a:t>
            </a:r>
          </a:p>
          <a:p>
            <a:pPr marL="0" indent="0">
              <a:buNone/>
            </a:pPr>
            <a:r>
              <a:rPr lang="en-US" sz="2400" i="1" dirty="0">
                <a:latin typeface="Arial Nova" panose="020B0504020202020204" pitchFamily="34" charset="0"/>
              </a:rPr>
              <a:t>- Satisfaction with Tourism</a:t>
            </a:r>
          </a:p>
          <a:p>
            <a:pPr marL="0" indent="0">
              <a:buNone/>
            </a:pPr>
            <a:r>
              <a:rPr lang="en-US" sz="2400" i="1" dirty="0">
                <a:latin typeface="Arial Nova" panose="020B0504020202020204" pitchFamily="34" charset="0"/>
              </a:rPr>
              <a:t>- Strengthening of social and cultural patterns</a:t>
            </a:r>
          </a:p>
          <a:p>
            <a:pPr marL="0" indent="0">
              <a:buNone/>
            </a:pPr>
            <a:endParaRPr lang="en-US" sz="2400" i="1" dirty="0">
              <a:latin typeface="Arial Nova" panose="020B0504020202020204" pitchFamily="34" charset="0"/>
            </a:endParaRPr>
          </a:p>
          <a:p>
            <a:pPr marL="0" indent="0">
              <a:buNone/>
            </a:pPr>
            <a:endParaRPr lang="en-US" sz="2400" i="1" dirty="0">
              <a:latin typeface="Arial Nova" panose="020B0504020202020204" pitchFamily="34" charset="0"/>
            </a:endParaRPr>
          </a:p>
          <a:p>
            <a:pPr marL="0" indent="0">
              <a:buNone/>
            </a:pPr>
            <a:endParaRPr lang="en-US" sz="2400" i="1" dirty="0">
              <a:latin typeface="Arial Nova" panose="020B0504020202020204" pitchFamily="34" charset="0"/>
            </a:endParaRPr>
          </a:p>
          <a:p>
            <a:pPr marL="0" indent="0">
              <a:buNone/>
            </a:pPr>
            <a:endParaRPr lang="en-US" sz="2400" i="1" dirty="0">
              <a:latin typeface="Arial Nova" panose="020B0504020202020204" pitchFamily="34" charset="0"/>
            </a:endParaRPr>
          </a:p>
          <a:p>
            <a:pPr marL="0" indent="0">
              <a:buNone/>
            </a:pPr>
            <a:endParaRPr lang="en-US" sz="2400" i="1"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Elevating Social Well-being </a:t>
            </a:r>
          </a:p>
        </p:txBody>
      </p:sp>
    </p:spTree>
    <p:extLst>
      <p:ext uri="{BB962C8B-B14F-4D97-AF65-F5344CB8AC3E}">
        <p14:creationId xmlns:p14="http://schemas.microsoft.com/office/powerpoint/2010/main" val="202645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382233" y="1314872"/>
            <a:ext cx="10809767" cy="5323595"/>
          </a:xfrm>
        </p:spPr>
        <p:txBody>
          <a:bodyPr>
            <a:normAutofit/>
          </a:bodyPr>
          <a:lstStyle/>
          <a:p>
            <a:pPr marL="0" indent="0">
              <a:buNone/>
            </a:pPr>
            <a:r>
              <a:rPr lang="en-US" sz="2400" b="1" dirty="0">
                <a:latin typeface="Arial Nova" panose="020B0504020202020204" pitchFamily="34" charset="0"/>
              </a:rPr>
              <a:t>Sustainability &amp; Local Stakeholders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Stakeholders are vital to the implementation of a sustainability strategy and are essential partners in achieving sustainability goals.</a:t>
            </a:r>
            <a:endParaRPr lang="en-US" sz="2400" i="1" dirty="0">
              <a:latin typeface="Arial Nova" panose="020B0504020202020204" pitchFamily="34" charset="0"/>
            </a:endParaRPr>
          </a:p>
          <a:p>
            <a:pPr marL="0" indent="0">
              <a:buNone/>
            </a:pPr>
            <a:endParaRPr lang="en-US" sz="2400" i="1" dirty="0">
              <a:latin typeface="Arial Nova" panose="020B0504020202020204" pitchFamily="34" charset="0"/>
            </a:endParaRPr>
          </a:p>
          <a:p>
            <a:pPr marL="0" indent="0">
              <a:buNone/>
            </a:pPr>
            <a:r>
              <a:rPr lang="en-US" sz="2400" i="1" dirty="0">
                <a:latin typeface="Arial Nova" panose="020B0504020202020204" pitchFamily="34" charset="0"/>
              </a:rPr>
              <a:t>Stakeholders play a critical role in sustainability. Why? Because an ESG strategy requires management systems for risk and performance improvement. And stakeholders are a central component of risk management.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spTree>
    <p:extLst>
      <p:ext uri="{BB962C8B-B14F-4D97-AF65-F5344CB8AC3E}">
        <p14:creationId xmlns:p14="http://schemas.microsoft.com/office/powerpoint/2010/main" val="222033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382233" y="1314872"/>
            <a:ext cx="10809767" cy="5323595"/>
          </a:xfrm>
        </p:spPr>
        <p:txBody>
          <a:bodyPr>
            <a:normAutofit/>
          </a:bodyPr>
          <a:lstStyle/>
          <a:p>
            <a:pPr marL="0" indent="0">
              <a:buNone/>
            </a:pPr>
            <a:r>
              <a:rPr lang="en-US" sz="2400" b="1" dirty="0">
                <a:latin typeface="Arial Nova" panose="020B0504020202020204" pitchFamily="34" charset="0"/>
              </a:rPr>
              <a:t>Sustainability &amp; SMEs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By conducting stakeholder engagement and sentiment monitoring you will be able to identify and prioritize environmental and social issues that must be addressed, as well as develop solutions that meet their needs.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Additionally, stakeholders can serve as a powerful force for change within an organization. They can help to raise awareness of sustainability issues and encourage others to get involved in the effort.</a:t>
            </a:r>
            <a:endParaRPr lang="en-US" sz="2400" i="1"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spTree>
    <p:extLst>
      <p:ext uri="{BB962C8B-B14F-4D97-AF65-F5344CB8AC3E}">
        <p14:creationId xmlns:p14="http://schemas.microsoft.com/office/powerpoint/2010/main" val="391559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58545" y="1283439"/>
            <a:ext cx="10809767" cy="5323595"/>
          </a:xfrm>
        </p:spPr>
        <p:txBody>
          <a:bodyPr>
            <a:normAutofit/>
          </a:bodyPr>
          <a:lstStyle/>
          <a:p>
            <a:pPr marL="0" indent="0">
              <a:buNone/>
            </a:pPr>
            <a:r>
              <a:rPr lang="en-US" sz="2400" b="1" dirty="0">
                <a:latin typeface="Arial Nova" panose="020B0504020202020204" pitchFamily="34" charset="0"/>
              </a:rPr>
              <a:t>Sustainability &amp; SMEs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Sustainable development in SMEs can be defined as the concept and practice undertaken by small, micro-, or medium-sized businesses which embraces business conducted in a socially responsible manner with regard to the way they relate to local and global social, environmental, and economic issues.</a:t>
            </a:r>
            <a:endParaRPr lang="en-US" sz="2400" i="1"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pic>
        <p:nvPicPr>
          <p:cNvPr id="5" name="Picture 4" descr="A hands shaking in front of a green circle&#10;&#10;Description automatically generated">
            <a:extLst>
              <a:ext uri="{FF2B5EF4-FFF2-40B4-BE49-F238E27FC236}">
                <a16:creationId xmlns:a16="http://schemas.microsoft.com/office/drawing/2014/main" id="{2C86F3D4-7D27-D44A-5275-E670EEFDD3D8}"/>
              </a:ext>
            </a:extLst>
          </p:cNvPr>
          <p:cNvPicPr>
            <a:picLocks noChangeAspect="1"/>
          </p:cNvPicPr>
          <p:nvPr/>
        </p:nvPicPr>
        <p:blipFill>
          <a:blip r:embed="rId2"/>
          <a:stretch>
            <a:fillRect/>
          </a:stretch>
        </p:blipFill>
        <p:spPr>
          <a:xfrm>
            <a:off x="4043916" y="3945237"/>
            <a:ext cx="5486400" cy="2286000"/>
          </a:xfrm>
          <a:prstGeom prst="rect">
            <a:avLst/>
          </a:prstGeom>
          <a:effectLst>
            <a:softEdge rad="122880"/>
          </a:effectLst>
        </p:spPr>
      </p:pic>
    </p:spTree>
    <p:extLst>
      <p:ext uri="{BB962C8B-B14F-4D97-AF65-F5344CB8AC3E}">
        <p14:creationId xmlns:p14="http://schemas.microsoft.com/office/powerpoint/2010/main" val="375472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88661" y="1292180"/>
            <a:ext cx="10397343" cy="3611562"/>
          </a:xfrm>
        </p:spPr>
        <p:txBody>
          <a:bodyPr>
            <a:normAutofit/>
          </a:bodyPr>
          <a:lstStyle/>
          <a:p>
            <a:pPr marL="0" indent="0">
              <a:buNone/>
            </a:pPr>
            <a:r>
              <a:rPr lang="en-US" sz="2400" b="1" dirty="0">
                <a:latin typeface="Arial Nova" panose="020B0504020202020204" pitchFamily="34" charset="0"/>
              </a:rPr>
              <a:t>Sustainability &amp; SMEs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The concept of sustainability engagement goes beyond passive awareness or superficial gestures. It encompasses the active participation and involvement of SMEs in promoting and adopting sustainable practices. </a:t>
            </a:r>
          </a:p>
          <a:p>
            <a:pPr marL="0" indent="0">
              <a:buNone/>
            </a:pPr>
            <a:r>
              <a:rPr lang="en-US" sz="2400" dirty="0">
                <a:latin typeface="Arial Nova" panose="020B0504020202020204" pitchFamily="34" charset="0"/>
              </a:rPr>
              <a:t>This approach seeks to raise awareness, encourage action, and motivate SMEs to genuinely integrate sustainable behaviors into their daily operations.</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pic>
        <p:nvPicPr>
          <p:cNvPr id="1026" name="Picture 2" descr="Page 2 | 39,000+ Business Sustainability Pictures">
            <a:extLst>
              <a:ext uri="{FF2B5EF4-FFF2-40B4-BE49-F238E27FC236}">
                <a16:creationId xmlns:a16="http://schemas.microsoft.com/office/drawing/2014/main" id="{3EFD17AA-C0D3-372D-297C-98A84EC6E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241712"/>
            <a:ext cx="3586196" cy="2388888"/>
          </a:xfrm>
          <a:prstGeom prst="rect">
            <a:avLst/>
          </a:prstGeom>
          <a:noFill/>
          <a:effectLst>
            <a:softEdge rad="136969"/>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6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88661" y="1292180"/>
            <a:ext cx="10397343" cy="3611562"/>
          </a:xfrm>
        </p:spPr>
        <p:txBody>
          <a:bodyPr>
            <a:normAutofit/>
          </a:bodyPr>
          <a:lstStyle/>
          <a:p>
            <a:pPr marL="0" indent="0">
              <a:buNone/>
            </a:pPr>
            <a:r>
              <a:rPr lang="en-US" sz="2400" b="1" dirty="0">
                <a:latin typeface="Arial Nova" panose="020B0504020202020204" pitchFamily="34" charset="0"/>
              </a:rPr>
              <a:t>Sustainability &amp; SMEs – Successful Cases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The Business Case for Sustainability in Malaysian SMEs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SMEs in Malaysia are vital to the country’s economy, accounting for 38.3% of the gross domestic product (GDP) and employing nearly 70% of the </a:t>
            </a:r>
            <a:r>
              <a:rPr lang="en-US" sz="2400" dirty="0" err="1">
                <a:latin typeface="Arial Nova" panose="020B0504020202020204" pitchFamily="34" charset="0"/>
              </a:rPr>
              <a:t>labour</a:t>
            </a:r>
            <a:r>
              <a:rPr lang="en-US" sz="2400" dirty="0">
                <a:latin typeface="Arial Nova" panose="020B0504020202020204" pitchFamily="34" charset="0"/>
              </a:rPr>
              <a:t> force. Consequently, SMEs are crucial to achieving Malaysia’s SDGs, which aim to strike a balance between economic growth and social and environmental sustainability.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spTree>
    <p:extLst>
      <p:ext uri="{BB962C8B-B14F-4D97-AF65-F5344CB8AC3E}">
        <p14:creationId xmlns:p14="http://schemas.microsoft.com/office/powerpoint/2010/main" val="427253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88661" y="1292180"/>
            <a:ext cx="11803339" cy="3611562"/>
          </a:xfrm>
        </p:spPr>
        <p:txBody>
          <a:bodyPr>
            <a:normAutofit/>
          </a:bodyPr>
          <a:lstStyle/>
          <a:p>
            <a:pPr marL="0" indent="0">
              <a:buNone/>
            </a:pPr>
            <a:r>
              <a:rPr lang="en-US" sz="2400" b="1" dirty="0">
                <a:latin typeface="Arial Nova" panose="020B0504020202020204" pitchFamily="34" charset="0"/>
              </a:rPr>
              <a:t>Sustainability &amp; SMEs – Successful Cases</a:t>
            </a:r>
          </a:p>
          <a:p>
            <a:pPr marL="0" indent="0">
              <a:buNone/>
            </a:pPr>
            <a:endParaRPr lang="en-US" sz="2400" dirty="0">
              <a:latin typeface="Arial Nova" panose="020B0504020202020204" pitchFamily="34" charset="0"/>
            </a:endParaRPr>
          </a:p>
          <a:p>
            <a:pPr marL="0" indent="0">
              <a:buNone/>
            </a:pPr>
            <a:r>
              <a:rPr lang="en-US" sz="2400" b="1" dirty="0">
                <a:latin typeface="Arial Nova" panose="020B0504020202020204" pitchFamily="34" charset="0"/>
              </a:rPr>
              <a:t>Batik Boutique </a:t>
            </a:r>
            <a:r>
              <a:rPr lang="en-US" sz="2400" dirty="0">
                <a:latin typeface="Arial Nova" panose="020B0504020202020204" pitchFamily="34" charset="0"/>
              </a:rPr>
              <a:t>is a social enterprise that provides training and employment opportunities to women from low-income communities while producing high-quality batik products. The company’s production process </a:t>
            </a:r>
            <a:r>
              <a:rPr lang="en-US" sz="2400" dirty="0" err="1">
                <a:latin typeface="Arial Nova" panose="020B0504020202020204" pitchFamily="34" charset="0"/>
              </a:rPr>
              <a:t>utilises</a:t>
            </a:r>
            <a:r>
              <a:rPr lang="en-US" sz="2400" dirty="0">
                <a:latin typeface="Arial Nova" panose="020B0504020202020204" pitchFamily="34" charset="0"/>
              </a:rPr>
              <a:t> natural dyes and recycled materials, and it has won multiple sustainability awards. </a:t>
            </a:r>
          </a:p>
          <a:p>
            <a:pPr marL="0" indent="0">
              <a:buNone/>
            </a:pPr>
            <a:r>
              <a:rPr lang="en-US" sz="2400" dirty="0">
                <a:latin typeface="Arial Nova" panose="020B0504020202020204" pitchFamily="34" charset="0"/>
              </a:rPr>
              <a:t>Batik Boutique’s products are popular with customers who appreciate the social and environmental benefits of the company’s operations.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pic>
        <p:nvPicPr>
          <p:cNvPr id="5" name="Picture 4" descr="A store with clothes on swingers&#10;&#10;Description automatically generated">
            <a:extLst>
              <a:ext uri="{FF2B5EF4-FFF2-40B4-BE49-F238E27FC236}">
                <a16:creationId xmlns:a16="http://schemas.microsoft.com/office/drawing/2014/main" id="{ED520F70-503D-C04F-DCD6-2FF7471C077B}"/>
              </a:ext>
            </a:extLst>
          </p:cNvPr>
          <p:cNvPicPr>
            <a:picLocks noChangeAspect="1"/>
          </p:cNvPicPr>
          <p:nvPr/>
        </p:nvPicPr>
        <p:blipFill>
          <a:blip r:embed="rId2"/>
          <a:stretch>
            <a:fillRect/>
          </a:stretch>
        </p:blipFill>
        <p:spPr>
          <a:xfrm>
            <a:off x="8139441" y="4138132"/>
            <a:ext cx="3925302" cy="2741133"/>
          </a:xfrm>
          <a:prstGeom prst="rect">
            <a:avLst/>
          </a:prstGeom>
          <a:effectLst>
            <a:softEdge rad="129961"/>
          </a:effectLst>
        </p:spPr>
      </p:pic>
    </p:spTree>
    <p:extLst>
      <p:ext uri="{BB962C8B-B14F-4D97-AF65-F5344CB8AC3E}">
        <p14:creationId xmlns:p14="http://schemas.microsoft.com/office/powerpoint/2010/main" val="420079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88661" y="1292180"/>
            <a:ext cx="11803339" cy="3611562"/>
          </a:xfrm>
        </p:spPr>
        <p:txBody>
          <a:bodyPr>
            <a:normAutofit/>
          </a:bodyPr>
          <a:lstStyle/>
          <a:p>
            <a:pPr marL="0" indent="0">
              <a:buNone/>
            </a:pPr>
            <a:r>
              <a:rPr lang="en-US" sz="2400" b="1" dirty="0">
                <a:latin typeface="Arial Nova" panose="020B0504020202020204" pitchFamily="34" charset="0"/>
              </a:rPr>
              <a:t>Sustainability &amp; SMEs – Successful Cases</a:t>
            </a:r>
          </a:p>
          <a:p>
            <a:pPr marL="0" indent="0">
              <a:buNone/>
            </a:pPr>
            <a:endParaRPr lang="en-US" sz="2400" dirty="0">
              <a:latin typeface="Arial Nova" panose="020B0504020202020204" pitchFamily="34" charset="0"/>
            </a:endParaRPr>
          </a:p>
          <a:p>
            <a:pPr marL="0" indent="0">
              <a:buNone/>
            </a:pPr>
            <a:r>
              <a:rPr lang="en-US" sz="2400" b="1" dirty="0">
                <a:latin typeface="Arial Nova" panose="020B0504020202020204" pitchFamily="34" charset="0"/>
              </a:rPr>
              <a:t>The Hive Bulk Foods </a:t>
            </a:r>
            <a:r>
              <a:rPr lang="en-US" sz="2400" dirty="0">
                <a:latin typeface="Arial Nova" panose="020B0504020202020204" pitchFamily="34" charset="0"/>
              </a:rPr>
              <a:t>is a zero-waste grocery store that provides an extensive selection of unpackaged, organic, and locally sourced food items. The store encourages customers to bring their own containers and offers reusable packaging for those who require it. The Hive Bulk Foods has been recognized for its innovative business model and a number of sustainability awards.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Empowering Local Stakeholders and SMEs </a:t>
            </a:r>
          </a:p>
        </p:txBody>
      </p:sp>
      <p:pic>
        <p:nvPicPr>
          <p:cNvPr id="6" name="Picture 5" descr="Two women sitting in a store&#10;&#10;Description automatically generated">
            <a:extLst>
              <a:ext uri="{FF2B5EF4-FFF2-40B4-BE49-F238E27FC236}">
                <a16:creationId xmlns:a16="http://schemas.microsoft.com/office/drawing/2014/main" id="{7FFFDEC7-B16C-2FD8-58EE-BA29D4C8212C}"/>
              </a:ext>
            </a:extLst>
          </p:cNvPr>
          <p:cNvPicPr>
            <a:picLocks noChangeAspect="1"/>
          </p:cNvPicPr>
          <p:nvPr/>
        </p:nvPicPr>
        <p:blipFill>
          <a:blip r:embed="rId2"/>
          <a:stretch>
            <a:fillRect/>
          </a:stretch>
        </p:blipFill>
        <p:spPr>
          <a:xfrm>
            <a:off x="4066954" y="4173227"/>
            <a:ext cx="4368664" cy="2457374"/>
          </a:xfrm>
          <a:prstGeom prst="rect">
            <a:avLst/>
          </a:prstGeom>
        </p:spPr>
      </p:pic>
    </p:spTree>
    <p:extLst>
      <p:ext uri="{BB962C8B-B14F-4D97-AF65-F5344CB8AC3E}">
        <p14:creationId xmlns:p14="http://schemas.microsoft.com/office/powerpoint/2010/main" val="76599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2506209" y="723555"/>
            <a:ext cx="7179582" cy="785528"/>
          </a:xfrm>
        </p:spPr>
        <p:txBody>
          <a:bodyPr/>
          <a:lstStyle/>
          <a:p>
            <a:pPr algn="ctr"/>
            <a:r>
              <a:rPr lang="en-KR" dirty="0"/>
              <a:t>Discussion about  Inclusivity &amp; SMEs in Mekong Region</a:t>
            </a:r>
          </a:p>
        </p:txBody>
      </p:sp>
      <p:pic>
        <p:nvPicPr>
          <p:cNvPr id="5" name="Picture 4" descr="Boats on a river with a cave in the background&#10;&#10;Description automatically generated">
            <a:extLst>
              <a:ext uri="{FF2B5EF4-FFF2-40B4-BE49-F238E27FC236}">
                <a16:creationId xmlns:a16="http://schemas.microsoft.com/office/drawing/2014/main" id="{E1ACF2EC-394E-6F39-093D-ADC95ADA50DB}"/>
              </a:ext>
            </a:extLst>
          </p:cNvPr>
          <p:cNvPicPr>
            <a:picLocks noChangeAspect="1"/>
          </p:cNvPicPr>
          <p:nvPr/>
        </p:nvPicPr>
        <p:blipFill>
          <a:blip r:embed="rId2"/>
          <a:stretch>
            <a:fillRect/>
          </a:stretch>
        </p:blipFill>
        <p:spPr>
          <a:xfrm>
            <a:off x="3729665" y="2633704"/>
            <a:ext cx="4732670" cy="3152032"/>
          </a:xfrm>
          <a:prstGeom prst="rect">
            <a:avLst/>
          </a:prstGeom>
          <a:effectLst>
            <a:softEdge rad="137022"/>
          </a:effectLst>
        </p:spPr>
      </p:pic>
    </p:spTree>
    <p:extLst>
      <p:ext uri="{BB962C8B-B14F-4D97-AF65-F5344CB8AC3E}">
        <p14:creationId xmlns:p14="http://schemas.microsoft.com/office/powerpoint/2010/main" val="62648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1847" b="1847"/>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Introduction of Sustainable Tourism and the Need for a Regenerative Approach</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2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Regenerative Tourism (2)</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endParaRPr lang="en-US" dirty="0">
              <a:latin typeface="Arial Nova" panose="020B0504020202020204" pitchFamily="34" charset="0"/>
            </a:endParaRP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4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15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normAutofit/>
          </a:bodyPr>
          <a:lstStyle/>
          <a:p>
            <a:r>
              <a:rPr lang="en-US" dirty="0">
                <a:latin typeface="Arial Nova" panose="020B0504020202020204" pitchFamily="34" charset="0"/>
              </a:rPr>
              <a:t>Embracing Inclusivity in Tourism</a:t>
            </a:r>
          </a:p>
          <a:p>
            <a:r>
              <a:rPr lang="en-US" dirty="0">
                <a:latin typeface="Arial Nova" panose="020B0504020202020204" pitchFamily="34" charset="0"/>
              </a:rPr>
              <a:t>Elevating Well-Being</a:t>
            </a:r>
          </a:p>
          <a:p>
            <a:r>
              <a:rPr lang="en-US" dirty="0">
                <a:latin typeface="Arial Nova" panose="020B0504020202020204" pitchFamily="34" charset="0"/>
              </a:rPr>
              <a:t>Empowering Local Stakeholders and SME’s</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18180"/>
            <a:ext cx="11860307" cy="2977620"/>
          </a:xfrm>
        </p:spPr>
        <p:txBody>
          <a:bodyPr>
            <a:normAutofit lnSpcReduction="10000"/>
          </a:bodyPr>
          <a:lstStyle/>
          <a:p>
            <a:pPr marL="0" indent="0">
              <a:buNone/>
            </a:pPr>
            <a:r>
              <a:rPr lang="en-US" sz="2400" dirty="0">
                <a:latin typeface="Arial Nova" panose="020B0504020202020204" pitchFamily="34" charset="0"/>
              </a:rPr>
              <a:t>Tourism for All – Inclusive Tourism</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Tourism can Promote stable, inclusive and qualified jobs as well as social security benefits for all. </a:t>
            </a:r>
          </a:p>
          <a:p>
            <a:pPr marL="0" indent="0">
              <a:buNone/>
            </a:pPr>
            <a:r>
              <a:rPr lang="en-US" sz="2400" dirty="0">
                <a:latin typeface="Arial Nova" panose="020B0504020202020204" pitchFamily="34" charset="0"/>
              </a:rPr>
              <a:t>Regional actors should help destinations to become more inclusive, responsible, attractive and competitive. This entails the use of certifications, labels and ethical codes to ensure proper social, economic and environmental performance, best-in-class market value and good reputation, compared with traditional business models.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Embracing Inclusivity in Tourism</a:t>
            </a:r>
          </a:p>
        </p:txBody>
      </p:sp>
      <p:pic>
        <p:nvPicPr>
          <p:cNvPr id="5" name="Picture 4" descr="A group of people standing and standing&#10;&#10;Description automatically generated">
            <a:extLst>
              <a:ext uri="{FF2B5EF4-FFF2-40B4-BE49-F238E27FC236}">
                <a16:creationId xmlns:a16="http://schemas.microsoft.com/office/drawing/2014/main" id="{DBB0FE1F-A4D9-FBBA-A3F6-084B239DF6AB}"/>
              </a:ext>
            </a:extLst>
          </p:cNvPr>
          <p:cNvPicPr>
            <a:picLocks noChangeAspect="1"/>
          </p:cNvPicPr>
          <p:nvPr/>
        </p:nvPicPr>
        <p:blipFill>
          <a:blip r:embed="rId2"/>
          <a:stretch>
            <a:fillRect/>
          </a:stretch>
        </p:blipFill>
        <p:spPr>
          <a:xfrm>
            <a:off x="5263185" y="4365564"/>
            <a:ext cx="4210050" cy="2368153"/>
          </a:xfrm>
          <a:prstGeom prst="rect">
            <a:avLst/>
          </a:prstGeom>
          <a:effectLst>
            <a:softEdge rad="133093"/>
          </a:effectLst>
        </p:spPr>
      </p:pic>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421198"/>
            <a:ext cx="11860307" cy="2977620"/>
          </a:xfrm>
        </p:spPr>
        <p:txBody>
          <a:bodyPr>
            <a:normAutofit/>
          </a:bodyPr>
          <a:lstStyle/>
          <a:p>
            <a:pPr marL="0" indent="0">
              <a:buNone/>
            </a:pPr>
            <a:r>
              <a:rPr lang="en-US" sz="2400" dirty="0">
                <a:latin typeface="Arial Nova" panose="020B0504020202020204" pitchFamily="34" charset="0"/>
              </a:rPr>
              <a:t>Tourism for All – Inclusive Tourism</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The social and physical accessibility, affordability and inclusion of all kinds of visitors shall be guaranteed, so as to extend customers bases and improve the ethical footprint. </a:t>
            </a:r>
          </a:p>
          <a:p>
            <a:pPr marL="0" indent="0">
              <a:buNone/>
            </a:pPr>
            <a:r>
              <a:rPr lang="en-US" sz="2400" dirty="0">
                <a:latin typeface="Arial Nova" panose="020B0504020202020204" pitchFamily="34" charset="0"/>
              </a:rPr>
              <a:t>The destinations should enhance differentiation, competitiveness and diversification of their products and services through investments in innovation and R&amp;D.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Embracing Inclusivity in Tourism</a:t>
            </a:r>
          </a:p>
        </p:txBody>
      </p:sp>
      <p:pic>
        <p:nvPicPr>
          <p:cNvPr id="6" name="Picture 5" descr="A person holding a yellow surfboard&#10;&#10;Description automatically generated">
            <a:extLst>
              <a:ext uri="{FF2B5EF4-FFF2-40B4-BE49-F238E27FC236}">
                <a16:creationId xmlns:a16="http://schemas.microsoft.com/office/drawing/2014/main" id="{588271E5-2CF4-056E-6A81-454854816421}"/>
              </a:ext>
            </a:extLst>
          </p:cNvPr>
          <p:cNvPicPr>
            <a:picLocks noChangeAspect="1"/>
          </p:cNvPicPr>
          <p:nvPr/>
        </p:nvPicPr>
        <p:blipFill>
          <a:blip r:embed="rId2"/>
          <a:stretch>
            <a:fillRect/>
          </a:stretch>
        </p:blipFill>
        <p:spPr>
          <a:xfrm>
            <a:off x="1757186" y="4378271"/>
            <a:ext cx="4504660" cy="2252330"/>
          </a:xfrm>
          <a:prstGeom prst="rect">
            <a:avLst/>
          </a:prstGeom>
        </p:spPr>
      </p:pic>
    </p:spTree>
    <p:extLst>
      <p:ext uri="{BB962C8B-B14F-4D97-AF65-F5344CB8AC3E}">
        <p14:creationId xmlns:p14="http://schemas.microsoft.com/office/powerpoint/2010/main" val="223027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table with food&#10;&#10;Description automatically generated">
            <a:extLst>
              <a:ext uri="{FF2B5EF4-FFF2-40B4-BE49-F238E27FC236}">
                <a16:creationId xmlns:a16="http://schemas.microsoft.com/office/drawing/2014/main" id="{14EBA55E-50DF-4004-AC70-B1596E791135}"/>
              </a:ext>
            </a:extLst>
          </p:cNvPr>
          <p:cNvPicPr>
            <a:picLocks noChangeAspect="1"/>
          </p:cNvPicPr>
          <p:nvPr/>
        </p:nvPicPr>
        <p:blipFill>
          <a:blip r:embed="rId2"/>
          <a:stretch>
            <a:fillRect/>
          </a:stretch>
        </p:blipFill>
        <p:spPr>
          <a:xfrm>
            <a:off x="4284324" y="3455198"/>
            <a:ext cx="3623351" cy="3424067"/>
          </a:xfrm>
          <a:prstGeom prst="rect">
            <a:avLst/>
          </a:prstGeom>
          <a:effectLst>
            <a:softEdge rad="122954"/>
          </a:effectLst>
        </p:spPr>
      </p:pic>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14873"/>
            <a:ext cx="11860307" cy="2977620"/>
          </a:xfrm>
        </p:spPr>
        <p:txBody>
          <a:bodyPr>
            <a:normAutofit/>
          </a:bodyPr>
          <a:lstStyle/>
          <a:p>
            <a:pPr marL="0" indent="0">
              <a:buNone/>
            </a:pPr>
            <a:r>
              <a:rPr lang="en-US" sz="2400" dirty="0">
                <a:latin typeface="Arial Nova" panose="020B0504020202020204" pitchFamily="34" charset="0"/>
              </a:rPr>
              <a:t>Bridging Social &amp; Economic Gaps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Global economic integration has been a source of prosperity for many years, but is coming under growing political pressure partly due to uneven sharing of the benefits of growth. It is perceived as one of the causes of increased inequalities and a source of disempowerment for individuals and communities. (OECD)</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Embracing Inclusivity in Tourism</a:t>
            </a:r>
          </a:p>
        </p:txBody>
      </p:sp>
    </p:spTree>
    <p:extLst>
      <p:ext uri="{BB962C8B-B14F-4D97-AF65-F5344CB8AC3E}">
        <p14:creationId xmlns:p14="http://schemas.microsoft.com/office/powerpoint/2010/main" val="354284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14873"/>
            <a:ext cx="11860307" cy="2977620"/>
          </a:xfrm>
        </p:spPr>
        <p:txBody>
          <a:bodyPr>
            <a:normAutofit/>
          </a:bodyPr>
          <a:lstStyle/>
          <a:p>
            <a:pPr marL="0" indent="0">
              <a:buNone/>
            </a:pPr>
            <a:r>
              <a:rPr lang="en-US" sz="2400" dirty="0">
                <a:latin typeface="Arial Nova" panose="020B0504020202020204" pitchFamily="34" charset="0"/>
              </a:rPr>
              <a:t>Bridging Social &amp; Economic Gaps</a:t>
            </a:r>
          </a:p>
          <a:p>
            <a:pPr marL="0" indent="0">
              <a:buNone/>
            </a:pPr>
            <a:endParaRPr lang="en-US" sz="2400" dirty="0">
              <a:latin typeface="Arial Nova" panose="020B0504020202020204" pitchFamily="34" charset="0"/>
            </a:endParaRPr>
          </a:p>
          <a:p>
            <a:pPr marL="0" indent="0">
              <a:buNone/>
            </a:pPr>
            <a:r>
              <a:rPr lang="en-US" sz="2400" i="1" dirty="0">
                <a:latin typeface="Arial Nova" panose="020B0504020202020204" pitchFamily="34" charset="0"/>
              </a:rPr>
              <a:t>To improve the opportunities of the next generation we must address the unequal outcomes of current generations.</a:t>
            </a:r>
          </a:p>
          <a:p>
            <a:pPr marL="0" indent="0">
              <a:buNone/>
            </a:pPr>
            <a:endParaRPr lang="en-US" sz="2400" dirty="0">
              <a:latin typeface="Arial Nova" panose="020B0504020202020204" pitchFamily="34" charset="0"/>
            </a:endParaRPr>
          </a:p>
          <a:p>
            <a:pPr marL="0" indent="0">
              <a:buNone/>
            </a:pPr>
            <a:r>
              <a:rPr lang="en-US" sz="2400" i="1" dirty="0">
                <a:latin typeface="Arial Nova" panose="020B0504020202020204" pitchFamily="34" charset="0"/>
              </a:rPr>
              <a:t>Addressing the spatial dimension of inequalities between urban and rural areas would have a great impact on reducing overall inequalities.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Embracing Inclusivity in Tourism</a:t>
            </a:r>
          </a:p>
        </p:txBody>
      </p:sp>
      <p:pic>
        <p:nvPicPr>
          <p:cNvPr id="6" name="Picture 5" descr="A group of hands raised up&#10;&#10;Description automatically generated">
            <a:extLst>
              <a:ext uri="{FF2B5EF4-FFF2-40B4-BE49-F238E27FC236}">
                <a16:creationId xmlns:a16="http://schemas.microsoft.com/office/drawing/2014/main" id="{5B983A02-B37F-B8AA-4B23-E57868FD8261}"/>
              </a:ext>
            </a:extLst>
          </p:cNvPr>
          <p:cNvPicPr>
            <a:picLocks noChangeAspect="1"/>
          </p:cNvPicPr>
          <p:nvPr/>
        </p:nvPicPr>
        <p:blipFill>
          <a:blip r:embed="rId2"/>
          <a:stretch>
            <a:fillRect/>
          </a:stretch>
        </p:blipFill>
        <p:spPr>
          <a:xfrm>
            <a:off x="4857819" y="4292493"/>
            <a:ext cx="4480294" cy="2409647"/>
          </a:xfrm>
          <a:prstGeom prst="rect">
            <a:avLst/>
          </a:prstGeom>
          <a:effectLst>
            <a:softEdge rad="138437"/>
          </a:effectLst>
        </p:spPr>
      </p:pic>
    </p:spTree>
    <p:extLst>
      <p:ext uri="{BB962C8B-B14F-4D97-AF65-F5344CB8AC3E}">
        <p14:creationId xmlns:p14="http://schemas.microsoft.com/office/powerpoint/2010/main" val="232190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14872"/>
            <a:ext cx="11860307" cy="3342187"/>
          </a:xfrm>
        </p:spPr>
        <p:txBody>
          <a:bodyPr>
            <a:normAutofit/>
          </a:bodyPr>
          <a:lstStyle/>
          <a:p>
            <a:pPr marL="0" indent="0">
              <a:buNone/>
            </a:pPr>
            <a:r>
              <a:rPr lang="en-US" sz="2400" b="1" dirty="0">
                <a:latin typeface="Arial Nova" panose="020B0504020202020204" pitchFamily="34" charset="0"/>
              </a:rPr>
              <a:t>Sustainability &amp; Social Well-being</a:t>
            </a:r>
          </a:p>
          <a:p>
            <a:pPr marL="0" indent="0">
              <a:buNone/>
            </a:pPr>
            <a:endParaRPr lang="en-US" sz="2400" dirty="0">
              <a:latin typeface="Arial Nova" panose="020B0504020202020204" pitchFamily="34" charset="0"/>
            </a:endParaRPr>
          </a:p>
          <a:p>
            <a:pPr marL="0" indent="0">
              <a:buNone/>
            </a:pPr>
            <a:r>
              <a:rPr lang="en-US" sz="2400" i="1" dirty="0">
                <a:latin typeface="Arial Nova" panose="020B0504020202020204" pitchFamily="34" charset="0"/>
              </a:rPr>
              <a:t>Social sustainability aims to create inclusive societies, reduce inequality, and ensure long-term well-being for all people while preserving social cohesion and justice.</a:t>
            </a:r>
          </a:p>
          <a:p>
            <a:pPr marL="0" indent="0">
              <a:buNone/>
            </a:pPr>
            <a:endParaRPr lang="en-US" sz="2400" i="1" dirty="0">
              <a:latin typeface="Arial Nova" panose="020B0504020202020204" pitchFamily="34" charset="0"/>
            </a:endParaRPr>
          </a:p>
          <a:p>
            <a:pPr marL="0" indent="0">
              <a:buNone/>
            </a:pPr>
            <a:r>
              <a:rPr lang="en-US" sz="2400" i="1" dirty="0">
                <a:latin typeface="Arial Nova" panose="020B0504020202020204" pitchFamily="34" charset="0"/>
              </a:rPr>
              <a:t>Sustainable tourism development supports and ensures the economic, social and cultural well being of the communities in which tourism takes place. (UNESCO)</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15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605088" y="626763"/>
            <a:ext cx="7436223" cy="423267"/>
          </a:xfrm>
        </p:spPr>
        <p:txBody>
          <a:bodyPr/>
          <a:lstStyle/>
          <a:p>
            <a:r>
              <a:rPr lang="en-US" sz="2600" dirty="0">
                <a:latin typeface="Arial Nova" panose="020B0504020202020204" pitchFamily="34" charset="0"/>
              </a:rPr>
              <a:t>Elevating Social Well-being </a:t>
            </a:r>
          </a:p>
        </p:txBody>
      </p:sp>
    </p:spTree>
    <p:extLst>
      <p:ext uri="{BB962C8B-B14F-4D97-AF65-F5344CB8AC3E}">
        <p14:creationId xmlns:p14="http://schemas.microsoft.com/office/powerpoint/2010/main" val="420315747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12843</TotalTime>
  <Words>985</Words>
  <Application>Microsoft Macintosh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Nova</vt:lpstr>
      <vt:lpstr>Calibri</vt:lpstr>
      <vt:lpstr>Office Theme</vt:lpstr>
      <vt:lpstr>Sustainable &amp; Smart Tourism</vt:lpstr>
      <vt:lpstr>Introduction of Sustainable Tourism and the Need for a Regenerative Approach</vt:lpstr>
      <vt:lpstr>Regenerative Tourism (2)</vt:lpstr>
      <vt:lpstr>PowerPoint Presentation</vt:lpstr>
      <vt:lpstr>Embracing Inclusivity in Tourism</vt:lpstr>
      <vt:lpstr>Embracing Inclusivity in Tourism</vt:lpstr>
      <vt:lpstr>Embracing Inclusivity in Tourism</vt:lpstr>
      <vt:lpstr>Embracing Inclusivity in Tourism</vt:lpstr>
      <vt:lpstr>Elevating Social Well-being </vt:lpstr>
      <vt:lpstr>Elevating Social Well-being </vt:lpstr>
      <vt:lpstr>Empowering Local Stakeholders and SMEs </vt:lpstr>
      <vt:lpstr>Empowering Local Stakeholders and SMEs </vt:lpstr>
      <vt:lpstr>Empowering Local Stakeholders and SMEs </vt:lpstr>
      <vt:lpstr>Empowering Local Stakeholders and SMEs </vt:lpstr>
      <vt:lpstr>Empowering Local Stakeholders and SMEs </vt:lpstr>
      <vt:lpstr>Empowering Local Stakeholders and SMEs </vt:lpstr>
      <vt:lpstr>Empowering Local Stakeholders and SMEs </vt:lpstr>
      <vt:lpstr>Discussion about  Inclusivity &amp; SMEs in Mekong Region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507</cp:revision>
  <cp:lastPrinted>2023-09-24T09:21:02Z</cp:lastPrinted>
  <dcterms:created xsi:type="dcterms:W3CDTF">2023-02-25T10:22:15Z</dcterms:created>
  <dcterms:modified xsi:type="dcterms:W3CDTF">2023-10-15T14:05:01Z</dcterms:modified>
</cp:coreProperties>
</file>