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7" r:id="rId3"/>
    <p:sldId id="268" r:id="rId4"/>
    <p:sldId id="650" r:id="rId5"/>
    <p:sldId id="669" r:id="rId6"/>
    <p:sldId id="674" r:id="rId7"/>
    <p:sldId id="670" r:id="rId8"/>
    <p:sldId id="655" r:id="rId9"/>
    <p:sldId id="660" r:id="rId10"/>
    <p:sldId id="675" r:id="rId11"/>
    <p:sldId id="656" r:id="rId12"/>
    <p:sldId id="673" r:id="rId13"/>
    <p:sldId id="270" r:id="rId14"/>
    <p:sldId id="676" r:id="rId15"/>
    <p:sldId id="677" r:id="rId16"/>
    <p:sldId id="6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85206" autoAdjust="0"/>
  </p:normalViewPr>
  <p:slideViewPr>
    <p:cSldViewPr snapToGrid="0" snapToObjects="1">
      <p:cViewPr varScale="1">
        <p:scale>
          <a:sx n="117" d="100"/>
          <a:sy n="117" d="100"/>
        </p:scale>
        <p:origin x="59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37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9/24/23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24 September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5906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24 September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24 September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3831771" y="2078235"/>
            <a:ext cx="8360229" cy="3546087"/>
          </a:xfrm>
        </p:spPr>
        <p:txBody>
          <a:bodyPr/>
          <a:lstStyle/>
          <a:p>
            <a:pPr>
              <a:lnSpc>
                <a:spcPct val="150000"/>
              </a:lnSpc>
            </a:pPr>
            <a:r>
              <a:rPr lang="en-US" sz="2000" b="0" dirty="0">
                <a:solidFill>
                  <a:schemeClr val="tx1"/>
                </a:solidFill>
                <a:latin typeface="Arial Nova" panose="020B0504020202020204" pitchFamily="34" charset="0"/>
              </a:rPr>
              <a:t>Revitalize Resources and Values that faded</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Make the People feel proud of their Heritage</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Create Authenticity within everybody’s daily life</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Create meaningful stories for the community based on this authenticity</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Design ways to engage visitors for unique experiences</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Holistic Approach</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71523" y="73028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Analyzing the Value Chain</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327820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l="9554" r="9554"/>
          <a:stretch/>
        </p:blipFill>
        <p:spPr>
          <a:xfrm>
            <a:off x="484094" y="2089987"/>
            <a:ext cx="3696097" cy="2284568"/>
          </a:xfrm>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84093" y="4718930"/>
            <a:ext cx="2810435" cy="1432524"/>
          </a:xfrm>
        </p:spPr>
        <p:txBody>
          <a:bodyPr>
            <a:normAutofit/>
          </a:bodyPr>
          <a:lstStyle/>
          <a:p>
            <a:r>
              <a:rPr lang="en-US" sz="2000" dirty="0">
                <a:latin typeface="Arial Nova" panose="020B0504020202020204" pitchFamily="34" charset="0"/>
              </a:rPr>
              <a:t>Natural </a:t>
            </a:r>
          </a:p>
        </p:txBody>
      </p:sp>
      <p:pic>
        <p:nvPicPr>
          <p:cNvPr id="15" name="Picture Placeholder 14">
            <a:extLst>
              <a:ext uri="{FF2B5EF4-FFF2-40B4-BE49-F238E27FC236}">
                <a16:creationId xmlns:a16="http://schemas.microsoft.com/office/drawing/2014/main" id="{2C9488DD-5FA6-5A45-AE16-169ABEE642D1}"/>
              </a:ext>
            </a:extLst>
          </p:cNvPr>
          <p:cNvPicPr>
            <a:picLocks noGrp="1" noChangeAspect="1"/>
          </p:cNvPicPr>
          <p:nvPr>
            <p:ph type="pic" idx="14"/>
          </p:nvPr>
        </p:nvPicPr>
        <p:blipFill>
          <a:blip r:embed="rId3"/>
          <a:srcRect t="2669" b="2669"/>
          <a:stretch/>
        </p:blipFill>
        <p:spPr>
          <a:xfrm>
            <a:off x="4339755" y="2089987"/>
            <a:ext cx="3620069" cy="2284568"/>
          </a:xfrm>
        </p:spPr>
      </p:pic>
      <p:pic>
        <p:nvPicPr>
          <p:cNvPr id="17" name="Picture Placeholder 16">
            <a:extLst>
              <a:ext uri="{FF2B5EF4-FFF2-40B4-BE49-F238E27FC236}">
                <a16:creationId xmlns:a16="http://schemas.microsoft.com/office/drawing/2014/main" id="{127EAFAC-7BFB-6C48-80D8-7A8CE4682BA0}"/>
              </a:ext>
            </a:extLst>
          </p:cNvPr>
          <p:cNvPicPr>
            <a:picLocks noGrp="1" noChangeAspect="1"/>
          </p:cNvPicPr>
          <p:nvPr>
            <p:ph type="pic" idx="15"/>
          </p:nvPr>
        </p:nvPicPr>
        <p:blipFill>
          <a:blip r:embed="rId4"/>
          <a:srcRect t="2669" b="2669"/>
          <a:stretch/>
        </p:blipFill>
        <p:spPr>
          <a:xfrm>
            <a:off x="8119388" y="2089987"/>
            <a:ext cx="3620069" cy="2284568"/>
          </a:xfrm>
        </p:spPr>
      </p:pic>
      <p:sp>
        <p:nvSpPr>
          <p:cNvPr id="7" name="Content Placeholder 6">
            <a:extLst>
              <a:ext uri="{FF2B5EF4-FFF2-40B4-BE49-F238E27FC236}">
                <a16:creationId xmlns:a16="http://schemas.microsoft.com/office/drawing/2014/main" id="{8BB45078-58EB-7D4E-A9E3-1EE33DF1D988}"/>
              </a:ext>
            </a:extLst>
          </p:cNvPr>
          <p:cNvSpPr>
            <a:spLocks noGrp="1"/>
          </p:cNvSpPr>
          <p:nvPr>
            <p:ph idx="16"/>
          </p:nvPr>
        </p:nvSpPr>
        <p:spPr>
          <a:xfrm>
            <a:off x="4339755" y="4718930"/>
            <a:ext cx="2810435" cy="1432524"/>
          </a:xfrm>
        </p:spPr>
        <p:txBody>
          <a:bodyPr>
            <a:normAutofit/>
          </a:bodyPr>
          <a:lstStyle/>
          <a:p>
            <a:r>
              <a:rPr lang="en-US" sz="2000" dirty="0">
                <a:latin typeface="Arial Nova" panose="020B0504020202020204" pitchFamily="34" charset="0"/>
              </a:rPr>
              <a:t>Social</a:t>
            </a:r>
          </a:p>
        </p:txBody>
      </p:sp>
      <p:sp>
        <p:nvSpPr>
          <p:cNvPr id="8" name="Content Placeholder 7">
            <a:extLst>
              <a:ext uri="{FF2B5EF4-FFF2-40B4-BE49-F238E27FC236}">
                <a16:creationId xmlns:a16="http://schemas.microsoft.com/office/drawing/2014/main" id="{06E660C2-739B-2F47-B6B3-24D090BAE952}"/>
              </a:ext>
            </a:extLst>
          </p:cNvPr>
          <p:cNvSpPr>
            <a:spLocks noGrp="1"/>
          </p:cNvSpPr>
          <p:nvPr>
            <p:ph idx="17"/>
          </p:nvPr>
        </p:nvSpPr>
        <p:spPr>
          <a:xfrm>
            <a:off x="8119388" y="4718930"/>
            <a:ext cx="2810435" cy="1432524"/>
          </a:xfrm>
        </p:spPr>
        <p:txBody>
          <a:bodyPr>
            <a:normAutofit/>
          </a:bodyPr>
          <a:lstStyle/>
          <a:p>
            <a:r>
              <a:rPr lang="en-US" sz="2000" dirty="0">
                <a:latin typeface="Arial Nova" panose="020B0504020202020204" pitchFamily="34" charset="0"/>
              </a:rPr>
              <a:t>Well-Being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24 September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pPr algn="l"/>
            <a:r>
              <a:rPr lang="en-US" dirty="0">
                <a:latin typeface="Arial Nova" panose="020B0504020202020204" pitchFamily="34" charset="0"/>
              </a:rPr>
              <a:t>Initiating Value Networks</a:t>
            </a:r>
          </a:p>
        </p:txBody>
      </p:sp>
    </p:spTree>
    <p:extLst>
      <p:ext uri="{BB962C8B-B14F-4D97-AF65-F5344CB8AC3E}">
        <p14:creationId xmlns:p14="http://schemas.microsoft.com/office/powerpoint/2010/main" val="227658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3831771" y="2078235"/>
            <a:ext cx="8360229" cy="3546087"/>
          </a:xfrm>
        </p:spPr>
        <p:txBody>
          <a:bodyPr/>
          <a:lstStyle/>
          <a:p>
            <a:pPr>
              <a:lnSpc>
                <a:spcPct val="150000"/>
              </a:lnSpc>
            </a:pPr>
            <a:r>
              <a:rPr lang="en-US" sz="2000" b="0" dirty="0">
                <a:solidFill>
                  <a:schemeClr val="tx1"/>
                </a:solidFill>
                <a:latin typeface="Arial Nova" panose="020B0504020202020204" pitchFamily="34" charset="0"/>
              </a:rPr>
              <a:t>Revitalize Resources and Values that faded</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Make the People feel proud of their Heritage</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Create Authenticity within everybody’s daily life</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Create meaningful stories for the community based on this authenticity</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Design ways to engage visitors for unique experiences</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Holistic Approach</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60637" y="111393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Analyzing the Value Chain</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179483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CED621B-A08B-051B-694C-4801B1ED695B}"/>
              </a:ext>
            </a:extLst>
          </p:cNvPr>
          <p:cNvGraphicFramePr>
            <a:graphicFrameLocks noGrp="1"/>
          </p:cNvGraphicFramePr>
          <p:nvPr>
            <p:ph idx="1"/>
            <p:extLst>
              <p:ext uri="{D42A27DB-BD31-4B8C-83A1-F6EECF244321}">
                <p14:modId xmlns:p14="http://schemas.microsoft.com/office/powerpoint/2010/main" val="1646863796"/>
              </p:ext>
            </p:extLst>
          </p:nvPr>
        </p:nvGraphicFramePr>
        <p:xfrm>
          <a:off x="304800" y="2201006"/>
          <a:ext cx="5791200" cy="3309535"/>
        </p:xfrm>
        <a:graphic>
          <a:graphicData uri="http://schemas.openxmlformats.org/drawingml/2006/table">
            <a:tbl>
              <a:tblPr firstRow="1" bandRow="1">
                <a:tableStyleId>{5C22544A-7EE6-4342-B048-85BDC9FD1C3A}</a:tableStyleId>
              </a:tblPr>
              <a:tblGrid>
                <a:gridCol w="2442614">
                  <a:extLst>
                    <a:ext uri="{9D8B030D-6E8A-4147-A177-3AD203B41FA5}">
                      <a16:colId xmlns:a16="http://schemas.microsoft.com/office/drawing/2014/main" val="1125128206"/>
                    </a:ext>
                  </a:extLst>
                </a:gridCol>
                <a:gridCol w="3348586">
                  <a:extLst>
                    <a:ext uri="{9D8B030D-6E8A-4147-A177-3AD203B41FA5}">
                      <a16:colId xmlns:a16="http://schemas.microsoft.com/office/drawing/2014/main" val="1019483810"/>
                    </a:ext>
                  </a:extLst>
                </a:gridCol>
              </a:tblGrid>
              <a:tr h="489143">
                <a:tc>
                  <a:txBody>
                    <a:bodyPr/>
                    <a:lstStyle/>
                    <a:p>
                      <a:r>
                        <a:rPr lang="en-KR" sz="2000" dirty="0">
                          <a:latin typeface="Arial Nova" panose="020B0504020202020204" pitchFamily="34" charset="0"/>
                        </a:rPr>
                        <a:t>Area</a:t>
                      </a:r>
                    </a:p>
                  </a:txBody>
                  <a:tcPr anchor="ctr"/>
                </a:tc>
                <a:tc>
                  <a:txBody>
                    <a:bodyPr/>
                    <a:lstStyle/>
                    <a:p>
                      <a:r>
                        <a:rPr lang="en-KR" sz="2000" dirty="0">
                          <a:latin typeface="Arial Nova" panose="020B0504020202020204" pitchFamily="34" charset="0"/>
                        </a:rPr>
                        <a:t>   ?</a:t>
                      </a:r>
                    </a:p>
                  </a:txBody>
                  <a:tcPr anchor="ctr"/>
                </a:tc>
                <a:extLst>
                  <a:ext uri="{0D108BD9-81ED-4DB2-BD59-A6C34878D82A}">
                    <a16:rowId xmlns:a16="http://schemas.microsoft.com/office/drawing/2014/main" val="1627933854"/>
                  </a:ext>
                </a:extLst>
              </a:tr>
              <a:tr h="808712">
                <a:tc>
                  <a:txBody>
                    <a:bodyPr/>
                    <a:lstStyle/>
                    <a:p>
                      <a:r>
                        <a:rPr lang="en-KR" sz="2000" dirty="0">
                          <a:latin typeface="Arial Nova" panose="020B0504020202020204" pitchFamily="34" charset="0"/>
                        </a:rPr>
                        <a:t>Adding Value </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What we add and where</a:t>
                      </a:r>
                    </a:p>
                    <a:p>
                      <a:pPr marL="285750" indent="-285750">
                        <a:buFont typeface="Arial" panose="020B0604020202020204" pitchFamily="34" charset="0"/>
                        <a:buChar char="•"/>
                      </a:pPr>
                      <a:r>
                        <a:rPr lang="en-KR" sz="2000" dirty="0">
                          <a:latin typeface="Arial Nova" panose="020B0504020202020204" pitchFamily="34" charset="0"/>
                        </a:rPr>
                        <a:t>Internal or External</a:t>
                      </a:r>
                    </a:p>
                  </a:txBody>
                  <a:tcPr anchor="ctr"/>
                </a:tc>
                <a:extLst>
                  <a:ext uri="{0D108BD9-81ED-4DB2-BD59-A6C34878D82A}">
                    <a16:rowId xmlns:a16="http://schemas.microsoft.com/office/drawing/2014/main" val="672481211"/>
                  </a:ext>
                </a:extLst>
              </a:tr>
              <a:tr h="808712">
                <a:tc>
                  <a:txBody>
                    <a:bodyPr/>
                    <a:lstStyle/>
                    <a:p>
                      <a:r>
                        <a:rPr lang="en-KR" sz="2000" dirty="0">
                          <a:latin typeface="Arial Nova" panose="020B0504020202020204" pitchFamily="34" charset="0"/>
                        </a:rPr>
                        <a:t>Needs and Experiences</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Expectations</a:t>
                      </a:r>
                    </a:p>
                    <a:p>
                      <a:pPr marL="285750" indent="-285750">
                        <a:buFont typeface="Arial" panose="020B0604020202020204" pitchFamily="34" charset="0"/>
                        <a:buChar char="•"/>
                      </a:pPr>
                      <a:r>
                        <a:rPr lang="en-KR" sz="2000" dirty="0">
                          <a:latin typeface="Arial Nova" panose="020B0504020202020204" pitchFamily="34" charset="0"/>
                        </a:rPr>
                        <a:t>Areas of Improvement</a:t>
                      </a:r>
                    </a:p>
                    <a:p>
                      <a:pPr marL="285750" indent="-285750">
                        <a:buFont typeface="Arial" panose="020B0604020202020204" pitchFamily="34" charset="0"/>
                        <a:buChar char="•"/>
                      </a:pPr>
                      <a:r>
                        <a:rPr lang="en-KR" sz="2000" dirty="0">
                          <a:latin typeface="Arial Nova" panose="020B0504020202020204" pitchFamily="34" charset="0"/>
                        </a:rPr>
                        <a:t>Accepted Standards</a:t>
                      </a:r>
                    </a:p>
                  </a:txBody>
                  <a:tcPr anchor="ctr"/>
                </a:tc>
                <a:extLst>
                  <a:ext uri="{0D108BD9-81ED-4DB2-BD59-A6C34878D82A}">
                    <a16:rowId xmlns:a16="http://schemas.microsoft.com/office/drawing/2014/main" val="1987453169"/>
                  </a:ext>
                </a:extLst>
              </a:tr>
              <a:tr h="808712">
                <a:tc>
                  <a:txBody>
                    <a:bodyPr/>
                    <a:lstStyle/>
                    <a:p>
                      <a:r>
                        <a:rPr lang="en-KR" sz="2000" dirty="0">
                          <a:latin typeface="Arial Nova" panose="020B0504020202020204" pitchFamily="34" charset="0"/>
                        </a:rPr>
                        <a:t>Communication</a:t>
                      </a:r>
                    </a:p>
                  </a:txBody>
                  <a:tcPr anchor="ctr"/>
                </a:tc>
                <a:tc>
                  <a:txBody>
                    <a:bodyPr/>
                    <a:lstStyle/>
                    <a:p>
                      <a:pPr marL="342900" indent="-342900">
                        <a:buFont typeface="Arial" panose="020B0604020202020204" pitchFamily="34" charset="0"/>
                        <a:buChar char="•"/>
                      </a:pPr>
                      <a:r>
                        <a:rPr lang="en-US" sz="2000" dirty="0">
                          <a:latin typeface="Arial Nova" panose="020B0504020202020204" pitchFamily="34" charset="0"/>
                        </a:rPr>
                        <a:t>Reach Target Groups</a:t>
                      </a:r>
                    </a:p>
                    <a:p>
                      <a:pPr marL="342900" indent="-342900">
                        <a:buFont typeface="Arial" panose="020B0604020202020204" pitchFamily="34" charset="0"/>
                        <a:buChar char="•"/>
                      </a:pPr>
                      <a:r>
                        <a:rPr lang="en-US" sz="2000" dirty="0">
                          <a:latin typeface="Arial Nova" panose="020B0504020202020204" pitchFamily="34" charset="0"/>
                        </a:rPr>
                        <a:t>Channels</a:t>
                      </a:r>
                    </a:p>
                    <a:p>
                      <a:endParaRPr lang="en-US" sz="2000" dirty="0">
                        <a:latin typeface="Arial Nova" panose="020B0504020202020204" pitchFamily="34" charset="0"/>
                      </a:endParaRPr>
                    </a:p>
                  </a:txBody>
                  <a:tcPr anchor="ctr"/>
                </a:tc>
                <a:extLst>
                  <a:ext uri="{0D108BD9-81ED-4DB2-BD59-A6C34878D82A}">
                    <a16:rowId xmlns:a16="http://schemas.microsoft.com/office/drawing/2014/main" val="1980917880"/>
                  </a:ext>
                </a:extLst>
              </a:tr>
            </a:tbl>
          </a:graphicData>
        </a:graphic>
      </p:graphicFrame>
      <p:sp>
        <p:nvSpPr>
          <p:cNvPr id="5" name="Date Placeholder 4">
            <a:extLst>
              <a:ext uri="{FF2B5EF4-FFF2-40B4-BE49-F238E27FC236}">
                <a16:creationId xmlns:a16="http://schemas.microsoft.com/office/drawing/2014/main" id="{034734C5-8A09-4F41-9D6E-89A1E1674359}"/>
              </a:ext>
            </a:extLst>
          </p:cNvPr>
          <p:cNvSpPr>
            <a:spLocks noGrp="1"/>
          </p:cNvSpPr>
          <p:nvPr>
            <p:ph type="dt" sz="half" idx="10"/>
          </p:nvPr>
        </p:nvSpPr>
        <p:spPr>
          <a:xfrm>
            <a:off x="10093630" y="6281808"/>
            <a:ext cx="1266220" cy="365125"/>
          </a:xfrm>
        </p:spPr>
        <p:txBody>
          <a:bodyPr/>
          <a:lstStyle/>
          <a:p>
            <a:fld id="{D65460C0-EAAC-224C-BF9C-B28038AF74D0}" type="datetime3">
              <a:rPr lang="en-US" sz="800" smtClean="0"/>
              <a:pPr/>
              <a:t>24 September 2023</a:t>
            </a:fld>
            <a:endParaRPr lang="en-US" dirty="0"/>
          </a:p>
        </p:txBody>
      </p:sp>
      <p:sp>
        <p:nvSpPr>
          <p:cNvPr id="7" name="Slide Number Placeholder 6">
            <a:extLst>
              <a:ext uri="{FF2B5EF4-FFF2-40B4-BE49-F238E27FC236}">
                <a16:creationId xmlns:a16="http://schemas.microsoft.com/office/drawing/2014/main" id="{1BC55C3F-D4C2-1D47-9E79-87AA5CA19133}"/>
              </a:ext>
            </a:extLst>
          </p:cNvPr>
          <p:cNvSpPr>
            <a:spLocks noGrp="1"/>
          </p:cNvSpPr>
          <p:nvPr>
            <p:ph type="sldNum" sz="quarter" idx="12"/>
          </p:nvPr>
        </p:nvSpPr>
        <p:spPr>
          <a:xfrm>
            <a:off x="10786009" y="6264875"/>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8" name="Title 2">
            <a:extLst>
              <a:ext uri="{FF2B5EF4-FFF2-40B4-BE49-F238E27FC236}">
                <a16:creationId xmlns:a16="http://schemas.microsoft.com/office/drawing/2014/main" id="{5FD6C5E3-E52B-F47C-CB65-DA8B34C254D7}"/>
              </a:ext>
            </a:extLst>
          </p:cNvPr>
          <p:cNvSpPr txBox="1">
            <a:spLocks/>
          </p:cNvSpPr>
          <p:nvPr/>
        </p:nvSpPr>
        <p:spPr>
          <a:xfrm>
            <a:off x="816897" y="1018013"/>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Analyzing the Value Chain</a:t>
            </a:r>
            <a:endParaRPr lang="en-US" dirty="0">
              <a:solidFill>
                <a:schemeClr val="tx1"/>
              </a:solidFill>
              <a:latin typeface="Arial Nova" panose="020B0504020202020204" pitchFamily="34" charset="0"/>
            </a:endParaRPr>
          </a:p>
        </p:txBody>
      </p:sp>
      <p:graphicFrame>
        <p:nvGraphicFramePr>
          <p:cNvPr id="9" name="Content Placeholder 5">
            <a:extLst>
              <a:ext uri="{FF2B5EF4-FFF2-40B4-BE49-F238E27FC236}">
                <a16:creationId xmlns:a16="http://schemas.microsoft.com/office/drawing/2014/main" id="{6DD8EDCD-9302-6C1D-A010-8D78E50983EB}"/>
              </a:ext>
            </a:extLst>
          </p:cNvPr>
          <p:cNvGraphicFramePr>
            <a:graphicFrameLocks/>
          </p:cNvGraphicFramePr>
          <p:nvPr>
            <p:extLst>
              <p:ext uri="{D42A27DB-BD31-4B8C-83A1-F6EECF244321}">
                <p14:modId xmlns:p14="http://schemas.microsoft.com/office/powerpoint/2010/main" val="377209262"/>
              </p:ext>
            </p:extLst>
          </p:nvPr>
        </p:nvGraphicFramePr>
        <p:xfrm>
          <a:off x="6400800" y="2201006"/>
          <a:ext cx="5671457" cy="3309535"/>
        </p:xfrm>
        <a:graphic>
          <a:graphicData uri="http://schemas.openxmlformats.org/drawingml/2006/table">
            <a:tbl>
              <a:tblPr firstRow="1" bandRow="1">
                <a:tableStyleId>{5C22544A-7EE6-4342-B048-85BDC9FD1C3A}</a:tableStyleId>
              </a:tblPr>
              <a:tblGrid>
                <a:gridCol w="2392109">
                  <a:extLst>
                    <a:ext uri="{9D8B030D-6E8A-4147-A177-3AD203B41FA5}">
                      <a16:colId xmlns:a16="http://schemas.microsoft.com/office/drawing/2014/main" val="1125128206"/>
                    </a:ext>
                  </a:extLst>
                </a:gridCol>
                <a:gridCol w="3279348">
                  <a:extLst>
                    <a:ext uri="{9D8B030D-6E8A-4147-A177-3AD203B41FA5}">
                      <a16:colId xmlns:a16="http://schemas.microsoft.com/office/drawing/2014/main" val="1019483810"/>
                    </a:ext>
                  </a:extLst>
                </a:gridCol>
              </a:tblGrid>
              <a:tr h="489143">
                <a:tc>
                  <a:txBody>
                    <a:bodyPr/>
                    <a:lstStyle/>
                    <a:p>
                      <a:r>
                        <a:rPr lang="en-KR" sz="2000" dirty="0">
                          <a:latin typeface="Arial Nova" panose="020B0504020202020204" pitchFamily="34" charset="0"/>
                        </a:rPr>
                        <a:t>Area</a:t>
                      </a:r>
                    </a:p>
                  </a:txBody>
                  <a:tcPr anchor="ctr"/>
                </a:tc>
                <a:tc>
                  <a:txBody>
                    <a:bodyPr/>
                    <a:lstStyle/>
                    <a:p>
                      <a:r>
                        <a:rPr lang="en-KR" sz="2000" dirty="0">
                          <a:latin typeface="Arial Nova" panose="020B0504020202020204" pitchFamily="34" charset="0"/>
                        </a:rPr>
                        <a:t>   ?</a:t>
                      </a:r>
                    </a:p>
                  </a:txBody>
                  <a:tcPr anchor="ctr"/>
                </a:tc>
                <a:extLst>
                  <a:ext uri="{0D108BD9-81ED-4DB2-BD59-A6C34878D82A}">
                    <a16:rowId xmlns:a16="http://schemas.microsoft.com/office/drawing/2014/main" val="1627933854"/>
                  </a:ext>
                </a:extLst>
              </a:tr>
              <a:tr h="808712">
                <a:tc>
                  <a:txBody>
                    <a:bodyPr/>
                    <a:lstStyle/>
                    <a:p>
                      <a:r>
                        <a:rPr lang="en-KR" sz="2000" dirty="0">
                          <a:latin typeface="Arial Nova" panose="020B0504020202020204" pitchFamily="34" charset="0"/>
                        </a:rPr>
                        <a:t>Conditions</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Collaboration Level</a:t>
                      </a:r>
                    </a:p>
                    <a:p>
                      <a:pPr marL="285750" indent="-285750">
                        <a:buFont typeface="Arial" panose="020B0604020202020204" pitchFamily="34" charset="0"/>
                        <a:buChar char="•"/>
                      </a:pPr>
                      <a:r>
                        <a:rPr lang="en-KR" sz="2000" dirty="0">
                          <a:latin typeface="Arial Nova" panose="020B0504020202020204" pitchFamily="34" charset="0"/>
                        </a:rPr>
                        <a:t>Synergies</a:t>
                      </a:r>
                    </a:p>
                  </a:txBody>
                  <a:tcPr anchor="ctr"/>
                </a:tc>
                <a:extLst>
                  <a:ext uri="{0D108BD9-81ED-4DB2-BD59-A6C34878D82A}">
                    <a16:rowId xmlns:a16="http://schemas.microsoft.com/office/drawing/2014/main" val="672481211"/>
                  </a:ext>
                </a:extLst>
              </a:tr>
              <a:tr h="808712">
                <a:tc>
                  <a:txBody>
                    <a:bodyPr/>
                    <a:lstStyle/>
                    <a:p>
                      <a:r>
                        <a:rPr lang="en-KR" sz="2000" dirty="0">
                          <a:latin typeface="Arial Nova" panose="020B0504020202020204" pitchFamily="34" charset="0"/>
                        </a:rPr>
                        <a:t>Environmental Impacts</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Waste-Pollution</a:t>
                      </a:r>
                    </a:p>
                    <a:p>
                      <a:pPr marL="285750" indent="-285750">
                        <a:buFont typeface="Arial" panose="020B0604020202020204" pitchFamily="34" charset="0"/>
                        <a:buChar char="•"/>
                      </a:pPr>
                      <a:r>
                        <a:rPr lang="en-KR" sz="2000" dirty="0">
                          <a:latin typeface="Arial Nova" panose="020B0504020202020204" pitchFamily="34" charset="0"/>
                        </a:rPr>
                        <a:t>Wasted Resources</a:t>
                      </a:r>
                    </a:p>
                    <a:p>
                      <a:pPr marL="285750" indent="-285750">
                        <a:buFont typeface="Arial" panose="020B0604020202020204" pitchFamily="34" charset="0"/>
                        <a:buChar char="•"/>
                      </a:pPr>
                      <a:r>
                        <a:rPr lang="en-KR" sz="2000" dirty="0">
                          <a:latin typeface="Arial Nova" panose="020B0504020202020204" pitchFamily="34" charset="0"/>
                        </a:rPr>
                        <a:t>Degradation</a:t>
                      </a:r>
                    </a:p>
                  </a:txBody>
                  <a:tcPr anchor="ctr"/>
                </a:tc>
                <a:extLst>
                  <a:ext uri="{0D108BD9-81ED-4DB2-BD59-A6C34878D82A}">
                    <a16:rowId xmlns:a16="http://schemas.microsoft.com/office/drawing/2014/main" val="1987453169"/>
                  </a:ext>
                </a:extLst>
              </a:tr>
              <a:tr h="808712">
                <a:tc>
                  <a:txBody>
                    <a:bodyPr/>
                    <a:lstStyle/>
                    <a:p>
                      <a:r>
                        <a:rPr lang="en-KR" sz="2000" dirty="0">
                          <a:latin typeface="Arial Nova" panose="020B0504020202020204" pitchFamily="34" charset="0"/>
                        </a:rPr>
                        <a:t>Socio-cultural Impacts</a:t>
                      </a:r>
                    </a:p>
                  </a:txBody>
                  <a:tcPr anchor="ctr"/>
                </a:tc>
                <a:tc>
                  <a:txBody>
                    <a:bodyPr/>
                    <a:lstStyle/>
                    <a:p>
                      <a:pPr marL="342900" indent="-342900">
                        <a:buFont typeface="Arial" panose="020B0604020202020204" pitchFamily="34" charset="0"/>
                        <a:buChar char="•"/>
                      </a:pPr>
                      <a:r>
                        <a:rPr lang="en-US" sz="2000" dirty="0">
                          <a:latin typeface="Arial Nova" panose="020B0504020202020204" pitchFamily="34" charset="0"/>
                        </a:rPr>
                        <a:t>Employment</a:t>
                      </a:r>
                    </a:p>
                    <a:p>
                      <a:pPr marL="342900" indent="-342900">
                        <a:buFont typeface="Arial" panose="020B0604020202020204" pitchFamily="34" charset="0"/>
                        <a:buChar char="•"/>
                      </a:pPr>
                      <a:r>
                        <a:rPr lang="en-US" sz="2000" dirty="0">
                          <a:latin typeface="Arial Nova" panose="020B0504020202020204" pitchFamily="34" charset="0"/>
                        </a:rPr>
                        <a:t>Income</a:t>
                      </a:r>
                    </a:p>
                    <a:p>
                      <a:pPr marL="342900" indent="-342900">
                        <a:buFont typeface="Arial" panose="020B0604020202020204" pitchFamily="34" charset="0"/>
                        <a:buChar char="•"/>
                      </a:pPr>
                      <a:r>
                        <a:rPr lang="en-US" sz="2000" dirty="0">
                          <a:latin typeface="Arial Nova" panose="020B0504020202020204" pitchFamily="34" charset="0"/>
                        </a:rPr>
                        <a:t>Equality-Inclusivity</a:t>
                      </a:r>
                    </a:p>
                  </a:txBody>
                  <a:tcPr anchor="ctr"/>
                </a:tc>
                <a:extLst>
                  <a:ext uri="{0D108BD9-81ED-4DB2-BD59-A6C34878D82A}">
                    <a16:rowId xmlns:a16="http://schemas.microsoft.com/office/drawing/2014/main" val="1980917880"/>
                  </a:ext>
                </a:extLst>
              </a:tr>
            </a:tbl>
          </a:graphicData>
        </a:graphic>
      </p:graphicFrame>
    </p:spTree>
    <p:extLst>
      <p:ext uri="{BB962C8B-B14F-4D97-AF65-F5344CB8AC3E}">
        <p14:creationId xmlns:p14="http://schemas.microsoft.com/office/powerpoint/2010/main" val="299965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3831771" y="1816977"/>
            <a:ext cx="8360229" cy="3546087"/>
          </a:xfrm>
        </p:spPr>
        <p:txBody>
          <a:bodyPr/>
          <a:lstStyle/>
          <a:p>
            <a:pPr>
              <a:lnSpc>
                <a:spcPct val="150000"/>
              </a:lnSpc>
            </a:pPr>
            <a:r>
              <a:rPr lang="en-US" sz="2000" b="0" dirty="0">
                <a:solidFill>
                  <a:schemeClr val="tx1"/>
                </a:solidFill>
                <a:latin typeface="Arial Nova" panose="020B0504020202020204" pitchFamily="34" charset="0"/>
              </a:rPr>
              <a:t>Each value network needs objectives to guide and motivate stakeholders. Objectives must be defined in a participatory manner with those actors who are to contribute to their achievement. This is</a:t>
            </a:r>
            <a:br>
              <a:rPr lang="en-US" sz="2000" b="0" dirty="0">
                <a:solidFill>
                  <a:schemeClr val="tx1"/>
                </a:solidFill>
                <a:latin typeface="Arial Nova" panose="020B0504020202020204" pitchFamily="34" charset="0"/>
              </a:rPr>
            </a:br>
            <a:r>
              <a:rPr lang="en-US" sz="2000" b="0" dirty="0">
                <a:solidFill>
                  <a:schemeClr val="tx1"/>
                </a:solidFill>
                <a:latin typeface="Arial Nova" panose="020B0504020202020204" pitchFamily="34" charset="0"/>
              </a:rPr>
              <a:t>the only way to define consensual objectives with which all stakeholders can identify.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60637" y="111393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Defining Objectives and Developing Solutions</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0543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CED621B-A08B-051B-694C-4801B1ED695B}"/>
              </a:ext>
            </a:extLst>
          </p:cNvPr>
          <p:cNvGraphicFramePr>
            <a:graphicFrameLocks noGrp="1"/>
          </p:cNvGraphicFramePr>
          <p:nvPr>
            <p:ph idx="1"/>
            <p:extLst>
              <p:ext uri="{D42A27DB-BD31-4B8C-83A1-F6EECF244321}">
                <p14:modId xmlns:p14="http://schemas.microsoft.com/office/powerpoint/2010/main" val="902741884"/>
              </p:ext>
            </p:extLst>
          </p:nvPr>
        </p:nvGraphicFramePr>
        <p:xfrm>
          <a:off x="304800" y="1928863"/>
          <a:ext cx="5791200" cy="3921119"/>
        </p:xfrm>
        <a:graphic>
          <a:graphicData uri="http://schemas.openxmlformats.org/drawingml/2006/table">
            <a:tbl>
              <a:tblPr firstRow="1" bandRow="1">
                <a:tableStyleId>{5C22544A-7EE6-4342-B048-85BDC9FD1C3A}</a:tableStyleId>
              </a:tblPr>
              <a:tblGrid>
                <a:gridCol w="2442614">
                  <a:extLst>
                    <a:ext uri="{9D8B030D-6E8A-4147-A177-3AD203B41FA5}">
                      <a16:colId xmlns:a16="http://schemas.microsoft.com/office/drawing/2014/main" val="1125128206"/>
                    </a:ext>
                  </a:extLst>
                </a:gridCol>
                <a:gridCol w="3348586">
                  <a:extLst>
                    <a:ext uri="{9D8B030D-6E8A-4147-A177-3AD203B41FA5}">
                      <a16:colId xmlns:a16="http://schemas.microsoft.com/office/drawing/2014/main" val="1019483810"/>
                    </a:ext>
                  </a:extLst>
                </a:gridCol>
              </a:tblGrid>
              <a:tr h="489143">
                <a:tc>
                  <a:txBody>
                    <a:bodyPr/>
                    <a:lstStyle/>
                    <a:p>
                      <a:r>
                        <a:rPr lang="en-KR" sz="2000" dirty="0">
                          <a:latin typeface="Arial Nova" panose="020B0504020202020204" pitchFamily="34" charset="0"/>
                        </a:rPr>
                        <a:t>Objectives</a:t>
                      </a:r>
                    </a:p>
                  </a:txBody>
                  <a:tcPr anchor="ctr"/>
                </a:tc>
                <a:tc>
                  <a:txBody>
                    <a:bodyPr/>
                    <a:lstStyle/>
                    <a:p>
                      <a:r>
                        <a:rPr lang="en-KR" sz="2000" dirty="0">
                          <a:latin typeface="Arial Nova" panose="020B0504020202020204" pitchFamily="34" charset="0"/>
                        </a:rPr>
                        <a:t>   Direction</a:t>
                      </a:r>
                    </a:p>
                  </a:txBody>
                  <a:tcPr anchor="ctr"/>
                </a:tc>
                <a:extLst>
                  <a:ext uri="{0D108BD9-81ED-4DB2-BD59-A6C34878D82A}">
                    <a16:rowId xmlns:a16="http://schemas.microsoft.com/office/drawing/2014/main" val="1627933854"/>
                  </a:ext>
                </a:extLst>
              </a:tr>
              <a:tr h="808712">
                <a:tc>
                  <a:txBody>
                    <a:bodyPr/>
                    <a:lstStyle/>
                    <a:p>
                      <a:r>
                        <a:rPr lang="en-KR" sz="2000" dirty="0">
                          <a:latin typeface="Arial Nova" panose="020B0504020202020204" pitchFamily="34" charset="0"/>
                        </a:rPr>
                        <a:t>Vision</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Desired future for ALL</a:t>
                      </a:r>
                    </a:p>
                    <a:p>
                      <a:pPr marL="285750" indent="-285750">
                        <a:buFont typeface="Arial" panose="020B0604020202020204" pitchFamily="34" charset="0"/>
                        <a:buChar char="•"/>
                      </a:pPr>
                      <a:r>
                        <a:rPr lang="en-KR" sz="2000" dirty="0">
                          <a:latin typeface="Arial Nova" panose="020B0504020202020204" pitchFamily="34" charset="0"/>
                        </a:rPr>
                        <a:t>Realisitc</a:t>
                      </a:r>
                    </a:p>
                  </a:txBody>
                  <a:tcPr anchor="ctr"/>
                </a:tc>
                <a:extLst>
                  <a:ext uri="{0D108BD9-81ED-4DB2-BD59-A6C34878D82A}">
                    <a16:rowId xmlns:a16="http://schemas.microsoft.com/office/drawing/2014/main" val="672481211"/>
                  </a:ext>
                </a:extLst>
              </a:tr>
              <a:tr h="808712">
                <a:tc>
                  <a:txBody>
                    <a:bodyPr/>
                    <a:lstStyle/>
                    <a:p>
                      <a:r>
                        <a:rPr lang="en-KR" sz="2000" dirty="0">
                          <a:latin typeface="Arial Nova" panose="020B0504020202020204" pitchFamily="34" charset="0"/>
                        </a:rPr>
                        <a:t>Basic Principles</a:t>
                      </a:r>
                    </a:p>
                  </a:txBody>
                  <a:tcPr anchor="ctr"/>
                </a:tc>
                <a:tc>
                  <a:txBody>
                    <a:bodyPr/>
                    <a:lstStyle/>
                    <a:p>
                      <a:pPr marL="285750" indent="-285750">
                        <a:buFont typeface="Arial" panose="020B0604020202020204" pitchFamily="34" charset="0"/>
                        <a:buChar char="•"/>
                      </a:pPr>
                      <a:r>
                        <a:rPr lang="en-KR" sz="2000" dirty="0">
                          <a:latin typeface="Arial Nova" panose="020B0504020202020204" pitchFamily="34" charset="0"/>
                        </a:rPr>
                        <a:t>Sustainability</a:t>
                      </a:r>
                    </a:p>
                    <a:p>
                      <a:pPr marL="285750" indent="-285750">
                        <a:buFont typeface="Arial" panose="020B0604020202020204" pitchFamily="34" charset="0"/>
                        <a:buChar char="•"/>
                      </a:pPr>
                      <a:r>
                        <a:rPr lang="en-KR" sz="2000" dirty="0">
                          <a:latin typeface="Arial Nova" panose="020B0504020202020204" pitchFamily="34" charset="0"/>
                        </a:rPr>
                        <a:t>Resilience</a:t>
                      </a:r>
                    </a:p>
                    <a:p>
                      <a:pPr marL="285750" indent="-285750">
                        <a:buFont typeface="Arial" panose="020B0604020202020204" pitchFamily="34" charset="0"/>
                        <a:buChar char="•"/>
                      </a:pPr>
                      <a:r>
                        <a:rPr lang="en-KR" sz="2000" dirty="0">
                          <a:latin typeface="Arial Nova" panose="020B0504020202020204" pitchFamily="34" charset="0"/>
                        </a:rPr>
                        <a:t>Social Justice</a:t>
                      </a:r>
                    </a:p>
                  </a:txBody>
                  <a:tcPr anchor="ctr"/>
                </a:tc>
                <a:extLst>
                  <a:ext uri="{0D108BD9-81ED-4DB2-BD59-A6C34878D82A}">
                    <a16:rowId xmlns:a16="http://schemas.microsoft.com/office/drawing/2014/main" val="1987453169"/>
                  </a:ext>
                </a:extLst>
              </a:tr>
              <a:tr h="808712">
                <a:tc>
                  <a:txBody>
                    <a:bodyPr/>
                    <a:lstStyle/>
                    <a:p>
                      <a:r>
                        <a:rPr lang="en-KR" sz="2000" dirty="0">
                          <a:latin typeface="Arial Nova" panose="020B0504020202020204" pitchFamily="34" charset="0"/>
                        </a:rPr>
                        <a:t>Overarching Objectives</a:t>
                      </a:r>
                    </a:p>
                  </a:txBody>
                  <a:tcPr anchor="ctr"/>
                </a:tc>
                <a:tc>
                  <a:txBody>
                    <a:bodyPr/>
                    <a:lstStyle/>
                    <a:p>
                      <a:r>
                        <a:rPr lang="en-US" sz="2000" dirty="0">
                          <a:latin typeface="Arial Nova" panose="020B0504020202020204" pitchFamily="34" charset="0"/>
                        </a:rPr>
                        <a:t>Bridge with Value Chain</a:t>
                      </a:r>
                    </a:p>
                  </a:txBody>
                  <a:tcPr anchor="ctr"/>
                </a:tc>
                <a:extLst>
                  <a:ext uri="{0D108BD9-81ED-4DB2-BD59-A6C34878D82A}">
                    <a16:rowId xmlns:a16="http://schemas.microsoft.com/office/drawing/2014/main" val="1980917880"/>
                  </a:ext>
                </a:extLst>
              </a:tr>
              <a:tr h="808712">
                <a:tc>
                  <a:txBody>
                    <a:bodyPr/>
                    <a:lstStyle/>
                    <a:p>
                      <a:r>
                        <a:rPr lang="en-KR" sz="2000" dirty="0">
                          <a:latin typeface="Arial Nova" panose="020B0504020202020204" pitchFamily="34" charset="0"/>
                        </a:rPr>
                        <a:t>Operational Objectives</a:t>
                      </a:r>
                    </a:p>
                  </a:txBody>
                  <a:tcPr anchor="ctr"/>
                </a:tc>
                <a:tc>
                  <a:txBody>
                    <a:bodyPr/>
                    <a:lstStyle/>
                    <a:p>
                      <a:r>
                        <a:rPr lang="en-US" sz="2000" dirty="0">
                          <a:latin typeface="Arial Nova" panose="020B0504020202020204" pitchFamily="34" charset="0"/>
                        </a:rPr>
                        <a:t>Actions - Policies</a:t>
                      </a:r>
                    </a:p>
                  </a:txBody>
                  <a:tcPr anchor="ctr"/>
                </a:tc>
                <a:extLst>
                  <a:ext uri="{0D108BD9-81ED-4DB2-BD59-A6C34878D82A}">
                    <a16:rowId xmlns:a16="http://schemas.microsoft.com/office/drawing/2014/main" val="3056679633"/>
                  </a:ext>
                </a:extLst>
              </a:tr>
            </a:tbl>
          </a:graphicData>
        </a:graphic>
      </p:graphicFrame>
      <p:sp>
        <p:nvSpPr>
          <p:cNvPr id="5" name="Date Placeholder 4">
            <a:extLst>
              <a:ext uri="{FF2B5EF4-FFF2-40B4-BE49-F238E27FC236}">
                <a16:creationId xmlns:a16="http://schemas.microsoft.com/office/drawing/2014/main" id="{034734C5-8A09-4F41-9D6E-89A1E1674359}"/>
              </a:ext>
            </a:extLst>
          </p:cNvPr>
          <p:cNvSpPr>
            <a:spLocks noGrp="1"/>
          </p:cNvSpPr>
          <p:nvPr>
            <p:ph type="dt" sz="half" idx="10"/>
          </p:nvPr>
        </p:nvSpPr>
        <p:spPr>
          <a:xfrm>
            <a:off x="10093630" y="6281808"/>
            <a:ext cx="1266220" cy="365125"/>
          </a:xfrm>
        </p:spPr>
        <p:txBody>
          <a:bodyPr/>
          <a:lstStyle/>
          <a:p>
            <a:fld id="{D65460C0-EAAC-224C-BF9C-B28038AF74D0}" type="datetime3">
              <a:rPr lang="en-US" sz="800" smtClean="0"/>
              <a:pPr/>
              <a:t>24 September 2023</a:t>
            </a:fld>
            <a:endParaRPr lang="en-US" dirty="0"/>
          </a:p>
        </p:txBody>
      </p:sp>
      <p:sp>
        <p:nvSpPr>
          <p:cNvPr id="7" name="Slide Number Placeholder 6">
            <a:extLst>
              <a:ext uri="{FF2B5EF4-FFF2-40B4-BE49-F238E27FC236}">
                <a16:creationId xmlns:a16="http://schemas.microsoft.com/office/drawing/2014/main" id="{1BC55C3F-D4C2-1D47-9E79-87AA5CA19133}"/>
              </a:ext>
            </a:extLst>
          </p:cNvPr>
          <p:cNvSpPr>
            <a:spLocks noGrp="1"/>
          </p:cNvSpPr>
          <p:nvPr>
            <p:ph type="sldNum" sz="quarter" idx="12"/>
          </p:nvPr>
        </p:nvSpPr>
        <p:spPr>
          <a:xfrm>
            <a:off x="10786009" y="6264875"/>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2">
            <a:extLst>
              <a:ext uri="{FF2B5EF4-FFF2-40B4-BE49-F238E27FC236}">
                <a16:creationId xmlns:a16="http://schemas.microsoft.com/office/drawing/2014/main" id="{3EDD7A10-7E73-178A-99CB-6EAA6AECD9FA}"/>
              </a:ext>
            </a:extLst>
          </p:cNvPr>
          <p:cNvSpPr txBox="1">
            <a:spLocks/>
          </p:cNvSpPr>
          <p:nvPr/>
        </p:nvSpPr>
        <p:spPr>
          <a:xfrm>
            <a:off x="460637" y="111393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Defining Objectives and Developing Solutions</a:t>
            </a:r>
            <a:endParaRPr lang="en-US" dirty="0">
              <a:solidFill>
                <a:schemeClr val="tx1"/>
              </a:solidFill>
              <a:latin typeface="Arial Nova" panose="020B0504020202020204" pitchFamily="34" charset="0"/>
            </a:endParaRPr>
          </a:p>
        </p:txBody>
      </p:sp>
      <p:pic>
        <p:nvPicPr>
          <p:cNvPr id="4" name="Picture 3" descr="A person pointing at a map&#10;&#10;Description automatically generated">
            <a:extLst>
              <a:ext uri="{FF2B5EF4-FFF2-40B4-BE49-F238E27FC236}">
                <a16:creationId xmlns:a16="http://schemas.microsoft.com/office/drawing/2014/main" id="{50544D9C-1E53-C07A-E7C4-277ABBB0A7D0}"/>
              </a:ext>
            </a:extLst>
          </p:cNvPr>
          <p:cNvPicPr>
            <a:picLocks noChangeAspect="1"/>
          </p:cNvPicPr>
          <p:nvPr/>
        </p:nvPicPr>
        <p:blipFill>
          <a:blip r:embed="rId2"/>
          <a:stretch>
            <a:fillRect/>
          </a:stretch>
        </p:blipFill>
        <p:spPr>
          <a:xfrm>
            <a:off x="6803301" y="2576172"/>
            <a:ext cx="4744900" cy="2746791"/>
          </a:xfrm>
          <a:prstGeom prst="rect">
            <a:avLst/>
          </a:prstGeom>
        </p:spPr>
      </p:pic>
    </p:spTree>
    <p:extLst>
      <p:ext uri="{BB962C8B-B14F-4D97-AF65-F5344CB8AC3E}">
        <p14:creationId xmlns:p14="http://schemas.microsoft.com/office/powerpoint/2010/main" val="65762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50153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rotWithShape="1">
          <a:blip r:embed="rId2"/>
          <a:srcRect l="-114" t="5916" r="-62" b="12931"/>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Understanding the Tourism Value Chain and the Tourism Ecosystem through System Thinking</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1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t>How to use Value Chain in the </a:t>
            </a:r>
            <a:r>
              <a:rPr lang="en-US" sz="2800"/>
              <a:t>Tourism Sector</a:t>
            </a:r>
            <a:endParaRPr lang="en-US" sz="2800" dirty="0"/>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t>Session 3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24 September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65486" y="1802606"/>
            <a:ext cx="8009752" cy="3252787"/>
          </a:xfrm>
        </p:spPr>
        <p:txBody>
          <a:bodyPr anchor="ctr"/>
          <a:lstStyle/>
          <a:p>
            <a:r>
              <a:rPr lang="en-US" dirty="0">
                <a:latin typeface="Arial Nova" panose="020B0504020202020204" pitchFamily="34" charset="0"/>
              </a:rPr>
              <a:t>Defining the Value Chain</a:t>
            </a:r>
          </a:p>
          <a:p>
            <a:r>
              <a:rPr lang="en-US" dirty="0">
                <a:latin typeface="Arial Nova" panose="020B0504020202020204" pitchFamily="34" charset="0"/>
              </a:rPr>
              <a:t>Initiating Value Networks</a:t>
            </a:r>
          </a:p>
          <a:p>
            <a:r>
              <a:rPr lang="en-US" dirty="0">
                <a:latin typeface="Arial Nova" panose="020B0504020202020204" pitchFamily="34" charset="0"/>
              </a:rPr>
              <a:t>Analyzing the Value Chain</a:t>
            </a:r>
          </a:p>
          <a:p>
            <a:r>
              <a:rPr lang="en-US">
                <a:latin typeface="Arial Nova" panose="020B0504020202020204" pitchFamily="34" charset="0"/>
              </a:rPr>
              <a:t>Defining </a:t>
            </a:r>
            <a:r>
              <a:rPr lang="en-US" dirty="0">
                <a:latin typeface="Arial Nova" panose="020B0504020202020204" pitchFamily="34" charset="0"/>
              </a:rPr>
              <a:t>Objectives and Developing Solutions</a:t>
            </a:r>
          </a:p>
        </p:txBody>
      </p:sp>
    </p:spTree>
    <p:extLst>
      <p:ext uri="{BB962C8B-B14F-4D97-AF65-F5344CB8AC3E}">
        <p14:creationId xmlns:p14="http://schemas.microsoft.com/office/powerpoint/2010/main" val="71037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07555C5-E7DE-E44F-9E91-D44A9D0D5F1D}"/>
              </a:ext>
            </a:extLst>
          </p:cNvPr>
          <p:cNvPicPr>
            <a:picLocks noGrp="1" noChangeAspect="1"/>
          </p:cNvPicPr>
          <p:nvPr>
            <p:ph type="pic" idx="13"/>
          </p:nvPr>
        </p:nvPicPr>
        <p:blipFill>
          <a:blip r:embed="rId2"/>
          <a:srcRect t="20496" b="20496"/>
          <a:stretch/>
        </p:blipFill>
        <p:spPr>
          <a:xfrm>
            <a:off x="430306" y="1993239"/>
            <a:ext cx="5665694" cy="2221590"/>
          </a:xfrm>
        </p:spPr>
      </p:pic>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p:txBody>
          <a:bodyPr>
            <a:noAutofit/>
          </a:bodyPr>
          <a:lstStyle/>
          <a:p>
            <a:pPr marL="0" indent="0" algn="ctr">
              <a:buNone/>
            </a:pPr>
            <a:r>
              <a:rPr lang="en-US" sz="2000" dirty="0">
                <a:latin typeface="Arial Nova" panose="020B0504020202020204" pitchFamily="34" charset="0"/>
              </a:rPr>
              <a:t>What are the core resources and values within our ecosystem for the last 100 years?</a:t>
            </a:r>
          </a:p>
        </p:txBody>
      </p:sp>
      <p:pic>
        <p:nvPicPr>
          <p:cNvPr id="12" name="Picture Placeholder 11">
            <a:extLst>
              <a:ext uri="{FF2B5EF4-FFF2-40B4-BE49-F238E27FC236}">
                <a16:creationId xmlns:a16="http://schemas.microsoft.com/office/drawing/2014/main" id="{97D4B751-11B1-6A40-AD63-46B84C3E7C73}"/>
              </a:ext>
            </a:extLst>
          </p:cNvPr>
          <p:cNvPicPr>
            <a:picLocks noGrp="1" noChangeAspect="1"/>
          </p:cNvPicPr>
          <p:nvPr>
            <p:ph type="pic" idx="14"/>
          </p:nvPr>
        </p:nvPicPr>
        <p:blipFill>
          <a:blip r:embed="rId3"/>
          <a:srcRect t="19914" b="19914"/>
          <a:stretch/>
        </p:blipFill>
        <p:spPr>
          <a:xfrm>
            <a:off x="6196283" y="1993239"/>
            <a:ext cx="5549153" cy="2221590"/>
          </a:xfrm>
        </p:spPr>
      </p:pic>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24 September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7" name="Title 1">
            <a:extLst>
              <a:ext uri="{FF2B5EF4-FFF2-40B4-BE49-F238E27FC236}">
                <a16:creationId xmlns:a16="http://schemas.microsoft.com/office/drawing/2014/main" id="{E50F66E7-020E-E82C-A1FB-D3401EABEAFE}"/>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Defining the Value Chain</a:t>
            </a:r>
          </a:p>
        </p:txBody>
      </p:sp>
    </p:spTree>
    <p:extLst>
      <p:ext uri="{BB962C8B-B14F-4D97-AF65-F5344CB8AC3E}">
        <p14:creationId xmlns:p14="http://schemas.microsoft.com/office/powerpoint/2010/main" val="363107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3834284" y="1655956"/>
            <a:ext cx="8798313" cy="3546087"/>
          </a:xfrm>
        </p:spPr>
        <p:txBody>
          <a:bodyPr/>
          <a:lstStyle/>
          <a:p>
            <a:pPr>
              <a:lnSpc>
                <a:spcPct val="150000"/>
              </a:lnSpc>
            </a:pPr>
            <a:r>
              <a:rPr lang="en-US" sz="2600" b="0" dirty="0">
                <a:latin typeface="Arial Nova" panose="020B0504020202020204" pitchFamily="34" charset="0"/>
              </a:rPr>
              <a:t>The start and the end of the Value Chain</a:t>
            </a:r>
            <a:br>
              <a:rPr lang="en-US" sz="2600" b="0" dirty="0">
                <a:latin typeface="Arial Nova" panose="020B0504020202020204" pitchFamily="34" charset="0"/>
              </a:rPr>
            </a:br>
            <a:r>
              <a:rPr lang="en-US" sz="2600" b="0" dirty="0">
                <a:latin typeface="Arial Nova" panose="020B0504020202020204" pitchFamily="34" charset="0"/>
              </a:rPr>
              <a:t>What is our current business and economy status?</a:t>
            </a:r>
            <a:br>
              <a:rPr lang="en-US" sz="2600" b="0" dirty="0">
                <a:latin typeface="Arial Nova" panose="020B0504020202020204" pitchFamily="34" charset="0"/>
              </a:rPr>
            </a:br>
            <a:r>
              <a:rPr lang="en-US" sz="2600" b="0" dirty="0">
                <a:latin typeface="Arial Nova" panose="020B0504020202020204" pitchFamily="34" charset="0"/>
              </a:rPr>
              <a:t>Are we all Happy with that? </a:t>
            </a:r>
            <a:br>
              <a:rPr lang="en-US" sz="2600" b="0" dirty="0">
                <a:latin typeface="Arial Nova" panose="020B0504020202020204" pitchFamily="34" charset="0"/>
              </a:rPr>
            </a:br>
            <a:r>
              <a:rPr lang="en-US" sz="2600" b="0" dirty="0">
                <a:latin typeface="Arial Nova" panose="020B0504020202020204" pitchFamily="34" charset="0"/>
              </a:rPr>
              <a:t> </a:t>
            </a:r>
          </a:p>
        </p:txBody>
      </p:sp>
      <p:sp>
        <p:nvSpPr>
          <p:cNvPr id="4" name="Title 1">
            <a:extLst>
              <a:ext uri="{FF2B5EF4-FFF2-40B4-BE49-F238E27FC236}">
                <a16:creationId xmlns:a16="http://schemas.microsoft.com/office/drawing/2014/main" id="{A1E48B7B-1493-0D73-1E63-192AB8A7E373}"/>
              </a:ext>
            </a:extLst>
          </p:cNvPr>
          <p:cNvSpPr txBox="1">
            <a:spLocks/>
          </p:cNvSpPr>
          <p:nvPr/>
        </p:nvSpPr>
        <p:spPr>
          <a:xfrm>
            <a:off x="797218" y="918237"/>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Defining the Value Chain</a:t>
            </a:r>
          </a:p>
        </p:txBody>
      </p:sp>
    </p:spTree>
    <p:extLst>
      <p:ext uri="{BB962C8B-B14F-4D97-AF65-F5344CB8AC3E}">
        <p14:creationId xmlns:p14="http://schemas.microsoft.com/office/powerpoint/2010/main" val="368003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07555C5-E7DE-E44F-9E91-D44A9D0D5F1D}"/>
              </a:ext>
            </a:extLst>
          </p:cNvPr>
          <p:cNvPicPr>
            <a:picLocks noGrp="1" noChangeAspect="1"/>
          </p:cNvPicPr>
          <p:nvPr>
            <p:ph type="pic" idx="13"/>
          </p:nvPr>
        </p:nvPicPr>
        <p:blipFill>
          <a:blip r:embed="rId2"/>
          <a:srcRect t="15197" b="15197"/>
          <a:stretch/>
        </p:blipFill>
        <p:spPr>
          <a:xfrm>
            <a:off x="430306" y="1993239"/>
            <a:ext cx="5665694" cy="2221590"/>
          </a:xfrm>
        </p:spPr>
      </p:pic>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p:txBody>
          <a:bodyPr>
            <a:noAutofit/>
          </a:bodyPr>
          <a:lstStyle/>
          <a:p>
            <a:pPr marL="0" indent="0" algn="ctr">
              <a:buNone/>
            </a:pPr>
            <a:r>
              <a:rPr lang="en-US" sz="2000" dirty="0">
                <a:latin typeface="Arial Nova" panose="020B0504020202020204" pitchFamily="34" charset="0"/>
              </a:rPr>
              <a:t>Is everybody Happy with what we have? Do we believe that our future is shiny?</a:t>
            </a:r>
          </a:p>
        </p:txBody>
      </p:sp>
      <p:pic>
        <p:nvPicPr>
          <p:cNvPr id="12" name="Picture Placeholder 11">
            <a:extLst>
              <a:ext uri="{FF2B5EF4-FFF2-40B4-BE49-F238E27FC236}">
                <a16:creationId xmlns:a16="http://schemas.microsoft.com/office/drawing/2014/main" id="{97D4B751-11B1-6A40-AD63-46B84C3E7C73}"/>
              </a:ext>
            </a:extLst>
          </p:cNvPr>
          <p:cNvPicPr>
            <a:picLocks noGrp="1" noChangeAspect="1"/>
          </p:cNvPicPr>
          <p:nvPr>
            <p:ph type="pic" idx="14"/>
          </p:nvPr>
        </p:nvPicPr>
        <p:blipFill>
          <a:blip r:embed="rId3"/>
          <a:srcRect t="19785" b="19785"/>
          <a:stretch/>
        </p:blipFill>
        <p:spPr>
          <a:xfrm>
            <a:off x="6196283" y="1993239"/>
            <a:ext cx="5549153" cy="2221590"/>
          </a:xfrm>
        </p:spPr>
      </p:pic>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24 September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7" name="Title 1">
            <a:extLst>
              <a:ext uri="{FF2B5EF4-FFF2-40B4-BE49-F238E27FC236}">
                <a16:creationId xmlns:a16="http://schemas.microsoft.com/office/drawing/2014/main" id="{E50F66E7-020E-E82C-A1FB-D3401EABEAFE}"/>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Defining the Value Chain</a:t>
            </a:r>
          </a:p>
        </p:txBody>
      </p:sp>
    </p:spTree>
    <p:extLst>
      <p:ext uri="{BB962C8B-B14F-4D97-AF65-F5344CB8AC3E}">
        <p14:creationId xmlns:p14="http://schemas.microsoft.com/office/powerpoint/2010/main" val="152735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07555C5-E7DE-E44F-9E91-D44A9D0D5F1D}"/>
              </a:ext>
            </a:extLst>
          </p:cNvPr>
          <p:cNvPicPr>
            <a:picLocks noGrp="1" noChangeAspect="1"/>
          </p:cNvPicPr>
          <p:nvPr>
            <p:ph type="pic" idx="13"/>
          </p:nvPr>
        </p:nvPicPr>
        <p:blipFill>
          <a:blip r:embed="rId2"/>
          <a:srcRect t="16469" b="16469"/>
          <a:stretch/>
        </p:blipFill>
        <p:spPr>
          <a:xfrm>
            <a:off x="430306" y="1993239"/>
            <a:ext cx="5665694" cy="2221590"/>
          </a:xfrm>
        </p:spPr>
      </p:pic>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p:txBody>
          <a:bodyPr>
            <a:noAutofit/>
          </a:bodyPr>
          <a:lstStyle/>
          <a:p>
            <a:pPr marL="0" indent="0" algn="ctr">
              <a:buNone/>
            </a:pPr>
            <a:r>
              <a:rPr lang="en-US" sz="2000" dirty="0">
                <a:latin typeface="Arial Nova" panose="020B0504020202020204" pitchFamily="34" charset="0"/>
              </a:rPr>
              <a:t>Is the current development and our status relying fully on those resources</a:t>
            </a:r>
          </a:p>
        </p:txBody>
      </p:sp>
      <p:pic>
        <p:nvPicPr>
          <p:cNvPr id="12" name="Picture Placeholder 11">
            <a:extLst>
              <a:ext uri="{FF2B5EF4-FFF2-40B4-BE49-F238E27FC236}">
                <a16:creationId xmlns:a16="http://schemas.microsoft.com/office/drawing/2014/main" id="{97D4B751-11B1-6A40-AD63-46B84C3E7C73}"/>
              </a:ext>
            </a:extLst>
          </p:cNvPr>
          <p:cNvPicPr>
            <a:picLocks noGrp="1" noChangeAspect="1"/>
          </p:cNvPicPr>
          <p:nvPr>
            <p:ph type="pic" idx="14"/>
          </p:nvPr>
        </p:nvPicPr>
        <p:blipFill>
          <a:blip r:embed="rId3"/>
          <a:srcRect t="12701" b="12701"/>
          <a:stretch/>
        </p:blipFill>
        <p:spPr>
          <a:xfrm>
            <a:off x="6196283" y="1993239"/>
            <a:ext cx="5549153" cy="2221590"/>
          </a:xfrm>
        </p:spPr>
      </p:pic>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24 September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7" name="Title 1">
            <a:extLst>
              <a:ext uri="{FF2B5EF4-FFF2-40B4-BE49-F238E27FC236}">
                <a16:creationId xmlns:a16="http://schemas.microsoft.com/office/drawing/2014/main" id="{E50F66E7-020E-E82C-A1FB-D3401EABEAFE}"/>
              </a:ext>
            </a:extLst>
          </p:cNvPr>
          <p:cNvSpPr txBox="1">
            <a:spLocks/>
          </p:cNvSpPr>
          <p:nvPr/>
        </p:nvSpPr>
        <p:spPr>
          <a:xfrm>
            <a:off x="1842247" y="1397209"/>
            <a:ext cx="7436223" cy="423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Defining the Value Chain</a:t>
            </a:r>
          </a:p>
        </p:txBody>
      </p:sp>
    </p:spTree>
    <p:extLst>
      <p:ext uri="{BB962C8B-B14F-4D97-AF65-F5344CB8AC3E}">
        <p14:creationId xmlns:p14="http://schemas.microsoft.com/office/powerpoint/2010/main" val="62407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4433989" y="1904383"/>
            <a:ext cx="7758011" cy="3546087"/>
          </a:xfrm>
        </p:spPr>
        <p:txBody>
          <a:bodyPr/>
          <a:lstStyle/>
          <a:p>
            <a:pPr>
              <a:lnSpc>
                <a:spcPct val="150000"/>
              </a:lnSpc>
            </a:pPr>
            <a:r>
              <a:rPr lang="en-US" sz="2200" b="0" dirty="0">
                <a:solidFill>
                  <a:schemeClr val="tx1"/>
                </a:solidFill>
                <a:latin typeface="Arial Nova" panose="020B0504020202020204" pitchFamily="34" charset="0"/>
              </a:rPr>
              <a:t>Bring things together </a:t>
            </a:r>
            <a:br>
              <a:rPr lang="en-US" sz="2200" b="0" dirty="0">
                <a:solidFill>
                  <a:schemeClr val="tx1"/>
                </a:solidFill>
                <a:latin typeface="Arial Nova" panose="020B0504020202020204" pitchFamily="34" charset="0"/>
              </a:rPr>
            </a:br>
            <a:r>
              <a:rPr lang="en-US" sz="2200" b="0" dirty="0">
                <a:solidFill>
                  <a:schemeClr val="tx1"/>
                </a:solidFill>
                <a:latin typeface="Arial Nova" panose="020B0504020202020204" pitchFamily="34" charset="0"/>
              </a:rPr>
              <a:t>Make the People feel proud of their Heritage</a:t>
            </a:r>
            <a:br>
              <a:rPr lang="en-US" sz="2200" b="0" dirty="0">
                <a:solidFill>
                  <a:schemeClr val="tx1"/>
                </a:solidFill>
                <a:latin typeface="Arial Nova" panose="020B0504020202020204" pitchFamily="34" charset="0"/>
              </a:rPr>
            </a:br>
            <a:r>
              <a:rPr lang="en-US" sz="2200" b="0" dirty="0">
                <a:solidFill>
                  <a:schemeClr val="tx1"/>
                </a:solidFill>
                <a:latin typeface="Arial Nova" panose="020B0504020202020204" pitchFamily="34" charset="0"/>
              </a:rPr>
              <a:t>Create Authenticity within everybody’s daily life</a:t>
            </a:r>
            <a:br>
              <a:rPr lang="en-US" sz="2200" b="0" dirty="0">
                <a:solidFill>
                  <a:schemeClr val="tx1"/>
                </a:solidFill>
                <a:latin typeface="Arial Nova" panose="020B0504020202020204" pitchFamily="34" charset="0"/>
              </a:rPr>
            </a:br>
            <a:r>
              <a:rPr lang="en-US" sz="2200" b="0" dirty="0">
                <a:solidFill>
                  <a:schemeClr val="tx1"/>
                </a:solidFill>
                <a:latin typeface="Arial Nova" panose="020B0504020202020204" pitchFamily="34" charset="0"/>
              </a:rPr>
              <a:t>Create meaningful stories for the community based on this authenticity</a:t>
            </a:r>
            <a:br>
              <a:rPr lang="en-US" sz="2200" b="0" dirty="0">
                <a:solidFill>
                  <a:schemeClr val="tx1"/>
                </a:solidFill>
                <a:latin typeface="Arial Nova" panose="020B0504020202020204" pitchFamily="34" charset="0"/>
              </a:rPr>
            </a:br>
            <a:r>
              <a:rPr lang="en-US" sz="2200" b="0" dirty="0">
                <a:solidFill>
                  <a:schemeClr val="tx1"/>
                </a:solidFill>
                <a:latin typeface="Arial Nova" panose="020B0504020202020204" pitchFamily="34" charset="0"/>
              </a:rPr>
              <a:t>Design ways to engage visitors for unique experiences</a:t>
            </a:r>
            <a:br>
              <a:rPr lang="en-US" sz="2200" b="0" dirty="0">
                <a:solidFill>
                  <a:schemeClr val="tx1"/>
                </a:solidFill>
                <a:latin typeface="Arial Nova" panose="020B0504020202020204" pitchFamily="34" charset="0"/>
              </a:rPr>
            </a:br>
            <a:r>
              <a:rPr lang="en-US" sz="2200" b="0" dirty="0">
                <a:solidFill>
                  <a:schemeClr val="tx1"/>
                </a:solidFill>
                <a:latin typeface="Arial Nova" panose="020B0504020202020204" pitchFamily="34" charset="0"/>
              </a:rPr>
              <a:t>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60637" y="1113935"/>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latin typeface="Arial Nova" panose="020B0504020202020204" pitchFamily="34" charset="0"/>
              </a:rPr>
              <a:t>Initiate Value Networks</a:t>
            </a:r>
            <a:endParaRPr lang="en-US"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73767768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10464</TotalTime>
  <Words>493</Words>
  <Application>Microsoft Macintosh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Nova</vt:lpstr>
      <vt:lpstr>Calibri</vt:lpstr>
      <vt:lpstr>Office Theme</vt:lpstr>
      <vt:lpstr>Sustainable &amp; Smart Tourism</vt:lpstr>
      <vt:lpstr>Understanding the Tourism Value Chain and the Tourism Ecosystem through System Thinking</vt:lpstr>
      <vt:lpstr>How to use Value Chain in the Tourism Sector</vt:lpstr>
      <vt:lpstr>PowerPoint Presentation</vt:lpstr>
      <vt:lpstr>PowerPoint Presentation</vt:lpstr>
      <vt:lpstr>The start and the end of the Value Chain What is our current business and economy status? Are we all Happy with that?   </vt:lpstr>
      <vt:lpstr>PowerPoint Presentation</vt:lpstr>
      <vt:lpstr>PowerPoint Presentation</vt:lpstr>
      <vt:lpstr>Bring things together  Make the People feel proud of their Heritage Create Authenticity within everybody’s daily life Create meaningful stories for the community based on this authenticity Design ways to engage visitors for unique experiences  </vt:lpstr>
      <vt:lpstr>Revitalize Resources and Values that faded Make the People feel proud of their Heritage Create Authenticity within everybody’s daily life Create meaningful stories for the community based on this authenticity Design ways to engage visitors for unique experiences Holistic Approach  </vt:lpstr>
      <vt:lpstr>Initiating Value Networks</vt:lpstr>
      <vt:lpstr>Revitalize Resources and Values that faded Make the People feel proud of their Heritage Create Authenticity within everybody’s daily life Create meaningful stories for the community based on this authenticity Design ways to engage visitors for unique experiences Holistic Approach  </vt:lpstr>
      <vt:lpstr>PowerPoint Presentation</vt:lpstr>
      <vt:lpstr>Each value network needs objectives to guide and motivate stakeholders. Objectives must be defined in a participatory manner with those actors who are to contribute to their achievement. This is the only way to define consensual objectives with which all stakeholders can identify. </vt:lpstr>
      <vt:lpstr>PowerPoint Presentation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479</cp:revision>
  <dcterms:created xsi:type="dcterms:W3CDTF">2023-02-25T10:22:15Z</dcterms:created>
  <dcterms:modified xsi:type="dcterms:W3CDTF">2023-09-24T14:27:31Z</dcterms:modified>
</cp:coreProperties>
</file>