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68" r:id="rId4"/>
    <p:sldId id="628" r:id="rId5"/>
    <p:sldId id="656" r:id="rId6"/>
    <p:sldId id="655" r:id="rId7"/>
    <p:sldId id="660" r:id="rId8"/>
    <p:sldId id="269" r:id="rId9"/>
    <p:sldId id="661" r:id="rId10"/>
    <p:sldId id="659" r:id="rId11"/>
    <p:sldId id="654" r:id="rId12"/>
    <p:sldId id="662" r:id="rId13"/>
    <p:sldId id="658" r:id="rId14"/>
    <p:sldId id="630" r:id="rId15"/>
    <p:sldId id="6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BCDCF6"/>
    <a:srgbClr val="01B6EE"/>
    <a:srgbClr val="73C9DC"/>
    <a:srgbClr val="4E8FCD"/>
    <a:srgbClr val="008BD2"/>
    <a:srgbClr val="0F428C"/>
    <a:srgbClr val="FAD0CF"/>
    <a:srgbClr val="01B6ED"/>
    <a:srgbClr val="00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494" autoAdjust="0"/>
    <p:restoredTop sz="85206" autoAdjust="0"/>
  </p:normalViewPr>
  <p:slideViewPr>
    <p:cSldViewPr snapToGrid="0" snapToObjects="1">
      <p:cViewPr varScale="1">
        <p:scale>
          <a:sx n="101" d="100"/>
          <a:sy n="101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6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02C166-8C0A-D5F5-4068-8A8BC56F7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A9348-8D07-45BE-F46E-90B3924D2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6FCE7-95A2-B04F-96F3-1F517A8038A1}" type="datetimeFigureOut">
              <a:rPr lang="en-KR" smtClean="0"/>
              <a:t>2023/09/24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7609-79AE-DF28-445C-0E096212FA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091CC-705C-6D42-8EA9-F7EA9FE20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C31B3-29A6-DE42-B9CD-F001CA004CDC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3194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676B2-F1D5-7C42-8690-5E1FEA9EA7C8}" type="datetimeFigureOut">
              <a:rPr lang="en-US" smtClean="0"/>
              <a:t>9/23/23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23EB-90F0-F342-8499-59A73EFC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6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EF0CB3-0DE0-C84C-9A4E-CA03BC2029F5}"/>
              </a:ext>
            </a:extLst>
          </p:cNvPr>
          <p:cNvSpPr/>
          <p:nvPr userDrawn="1"/>
        </p:nvSpPr>
        <p:spPr>
          <a:xfrm>
            <a:off x="6111279" y="1110407"/>
            <a:ext cx="5050420" cy="2500131"/>
          </a:xfrm>
          <a:prstGeom prst="rect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BEA52-9F13-594B-850F-DF911FC9AD9A}"/>
              </a:ext>
            </a:extLst>
          </p:cNvPr>
          <p:cNvSpPr/>
          <p:nvPr userDrawn="1"/>
        </p:nvSpPr>
        <p:spPr>
          <a:xfrm>
            <a:off x="1060859" y="3597954"/>
            <a:ext cx="5050420" cy="2500131"/>
          </a:xfrm>
          <a:prstGeom prst="rect">
            <a:avLst/>
          </a:prstGeom>
          <a:solidFill>
            <a:srgbClr val="73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5684" y="1473347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5A7C57-9811-E340-8A05-15A5C279A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71817" y="3965796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7E308-AAEF-CF4B-AB67-1B4F1EF901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859" y="1110407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178B35-AC64-A640-BE34-8D74BAFF91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279" y="3597954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A36B2F6-5BAF-054B-9D2D-E5B5BB88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53BE3F0-91CC-0843-AD5C-40BEB384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4BC849F-DA56-9E4D-817A-FFA6F412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9447" y="1368775"/>
            <a:ext cx="5659624" cy="4112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0423" y="1396792"/>
            <a:ext cx="4622099" cy="114470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one photo,</a:t>
            </a:r>
            <a:br>
              <a:rPr lang="en-US" dirty="0"/>
            </a:br>
            <a:r>
              <a:rPr lang="en-US" dirty="0"/>
              <a:t>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23" y="2693826"/>
            <a:ext cx="4622100" cy="27673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8FA0AC-4352-864E-9FC4-0E194DA8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85015A-8FD4-7544-8C70-CDA09487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072AF3-879A-014A-B657-2755441D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0306" y="1368775"/>
            <a:ext cx="5665694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85" y="3746744"/>
            <a:ext cx="10056556" cy="50339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two photos,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85" y="4474211"/>
            <a:ext cx="10056556" cy="1143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96283" y="1368775"/>
            <a:ext cx="5549153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736CCE7-926F-FF4C-84CC-7C163E61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75384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92994DC-B89D-A849-A3C1-E4D5A205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Title of the presentation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453D76B-BDBB-AB45-B9AF-75C7123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8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093" y="1130985"/>
            <a:ext cx="3696097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7024" y="3630609"/>
            <a:ext cx="7436223" cy="423267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three photos, with three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7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9755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869D3B0-6636-0D4A-B955-B854D3B03D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9388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2C0EE6-FF86-F04C-94E4-4E1BF125FB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03944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3215A9-1BAF-9E4D-8BF8-F23105310D5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65642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839446-51BA-DC47-8271-30C92E53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75A06F-74AF-1A43-955E-6E247055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9FE3760-4B94-EE42-BD59-00360B36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52" y="2868428"/>
            <a:ext cx="10060112" cy="22127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27C8E9-8C6F-D840-9D97-C1ADEA241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8552" y="1929737"/>
            <a:ext cx="10054896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</p:spTree>
    <p:extLst>
      <p:ext uri="{BB962C8B-B14F-4D97-AF65-F5344CB8AC3E}">
        <p14:creationId xmlns:p14="http://schemas.microsoft.com/office/powerpoint/2010/main" val="325366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C5472-BBA5-A949-BF0B-B2862278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33DC67-2E7A-D249-99F3-A64CCE125A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96737" y="1838902"/>
            <a:ext cx="8939646" cy="33357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table, chart, </a:t>
            </a:r>
            <a:r>
              <a:rPr lang="en-US" dirty="0" err="1"/>
              <a:t>grap</a:t>
            </a:r>
            <a:r>
              <a:rPr lang="en-US" dirty="0"/>
              <a:t> in the frame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D5376-881F-1E4A-AF44-643124177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A93053-56AE-574E-B60D-33F4FA5A12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FAAE9E1-98F1-2340-9143-4425CDC477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A6DFF7-213B-3D45-9DAE-43DF4DEAC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937" y="2841113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2300" y="2778767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E43B8B-25F1-F344-B42F-06AB6E3B6A72}"/>
              </a:ext>
            </a:extLst>
          </p:cNvPr>
          <p:cNvSpPr/>
          <p:nvPr userDrawn="1"/>
        </p:nvSpPr>
        <p:spPr>
          <a:xfrm>
            <a:off x="0" y="1070937"/>
            <a:ext cx="12192000" cy="5787063"/>
          </a:xfrm>
          <a:prstGeom prst="rect">
            <a:avLst/>
          </a:prstGeom>
          <a:solidFill>
            <a:srgbClr val="C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ED53D-E33E-0B48-A0D5-351897961CA2}"/>
              </a:ext>
            </a:extLst>
          </p:cNvPr>
          <p:cNvSpPr txBox="1"/>
          <p:nvPr userDrawn="1"/>
        </p:nvSpPr>
        <p:spPr>
          <a:xfrm>
            <a:off x="3027328" y="5363522"/>
            <a:ext cx="61373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b="1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Mekong Institute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123 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Mittraphap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Rd., Muang District,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40002, THAILAND  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  : +66 (0) 4320 2411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Fax. : +66 (0) 4320 3656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: information@mekonginstitute.org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836DB-F088-0249-B842-2553B442EAD0}"/>
              </a:ext>
            </a:extLst>
          </p:cNvPr>
          <p:cNvSpPr/>
          <p:nvPr userDrawn="1"/>
        </p:nvSpPr>
        <p:spPr>
          <a:xfrm>
            <a:off x="0" y="2317"/>
            <a:ext cx="12192000" cy="4105054"/>
          </a:xfrm>
          <a:prstGeom prst="rect">
            <a:avLst/>
          </a:prstGeom>
          <a:solidFill>
            <a:srgbClr val="00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3A378-9152-644D-A594-50118E3F1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2557" y="929925"/>
            <a:ext cx="2063702" cy="734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CC506C-EF80-884D-A860-178EE160D68B}"/>
              </a:ext>
            </a:extLst>
          </p:cNvPr>
          <p:cNvSpPr txBox="1"/>
          <p:nvPr userDrawn="1"/>
        </p:nvSpPr>
        <p:spPr>
          <a:xfrm>
            <a:off x="6814937" y="4430766"/>
            <a:ext cx="1454565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 Institute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22B04-515E-6242-A0C4-4BA729995080}"/>
              </a:ext>
            </a:extLst>
          </p:cNvPr>
          <p:cNvSpPr txBox="1"/>
          <p:nvPr userDrawn="1"/>
        </p:nvSpPr>
        <p:spPr>
          <a:xfrm>
            <a:off x="4471922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7265A-551B-ED4C-B2AD-F0F5017BF3C4}"/>
              </a:ext>
            </a:extLst>
          </p:cNvPr>
          <p:cNvSpPr txBox="1"/>
          <p:nvPr userDrawn="1"/>
        </p:nvSpPr>
        <p:spPr>
          <a:xfrm>
            <a:off x="2300918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F327C-0DF9-CD40-99CF-B58A35EADC17}"/>
              </a:ext>
            </a:extLst>
          </p:cNvPr>
          <p:cNvSpPr txBox="1"/>
          <p:nvPr userDrawn="1"/>
        </p:nvSpPr>
        <p:spPr>
          <a:xfrm>
            <a:off x="8899549" y="4430766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6D5D1-4E3D-1A41-AEDB-E49B20EFC410}"/>
              </a:ext>
            </a:extLst>
          </p:cNvPr>
          <p:cNvGrpSpPr/>
          <p:nvPr userDrawn="1"/>
        </p:nvGrpSpPr>
        <p:grpSpPr>
          <a:xfrm>
            <a:off x="9216541" y="3801190"/>
            <a:ext cx="538298" cy="538298"/>
            <a:chOff x="9216541" y="3801190"/>
            <a:chExt cx="538298" cy="53829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2DA9A5-6DCC-3F43-B00D-8FCA453BAF3A}"/>
                </a:ext>
              </a:extLst>
            </p:cNvPr>
            <p:cNvSpPr/>
            <p:nvPr/>
          </p:nvSpPr>
          <p:spPr>
            <a:xfrm>
              <a:off x="9216541" y="3801190"/>
              <a:ext cx="538298" cy="538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B86F3F-0084-9347-91BE-C27C46A7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7866" y="3943599"/>
              <a:ext cx="377762" cy="30335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EB56A7-A0C4-A745-B8FB-926DE945A0C1}"/>
              </a:ext>
            </a:extLst>
          </p:cNvPr>
          <p:cNvGrpSpPr/>
          <p:nvPr userDrawn="1"/>
        </p:nvGrpSpPr>
        <p:grpSpPr>
          <a:xfrm>
            <a:off x="5050812" y="3801896"/>
            <a:ext cx="538038" cy="531425"/>
            <a:chOff x="5050812" y="3801896"/>
            <a:chExt cx="538038" cy="53142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FB3CE61-B1CB-B74B-931E-F49AF5F4830B}"/>
                </a:ext>
              </a:extLst>
            </p:cNvPr>
            <p:cNvSpPr/>
            <p:nvPr/>
          </p:nvSpPr>
          <p:spPr>
            <a:xfrm>
              <a:off x="5050812" y="3801896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E5AEA2-DDC2-8148-B168-8756C0E0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302" y="3830755"/>
              <a:ext cx="485967" cy="50115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891F93-A878-4040-92C7-3FBB2569359B}"/>
              </a:ext>
            </a:extLst>
          </p:cNvPr>
          <p:cNvGrpSpPr/>
          <p:nvPr userDrawn="1"/>
        </p:nvGrpSpPr>
        <p:grpSpPr>
          <a:xfrm>
            <a:off x="2834970" y="3801451"/>
            <a:ext cx="538037" cy="538037"/>
            <a:chOff x="2834970" y="3801451"/>
            <a:chExt cx="538037" cy="5380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92AF78-1262-B94F-9084-5D13A434D74A}"/>
                </a:ext>
              </a:extLst>
            </p:cNvPr>
            <p:cNvSpPr/>
            <p:nvPr/>
          </p:nvSpPr>
          <p:spPr>
            <a:xfrm>
              <a:off x="2834970" y="3801451"/>
              <a:ext cx="538037" cy="538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962B5E-CAE8-C843-8BD2-2F912FC7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3590" y="3829303"/>
              <a:ext cx="460795" cy="47519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B72BB-350E-D846-843B-5CDACB5CD0F9}"/>
              </a:ext>
            </a:extLst>
          </p:cNvPr>
          <p:cNvGrpSpPr/>
          <p:nvPr userDrawn="1"/>
        </p:nvGrpSpPr>
        <p:grpSpPr>
          <a:xfrm>
            <a:off x="7285078" y="3801190"/>
            <a:ext cx="538038" cy="531425"/>
            <a:chOff x="7285078" y="3801190"/>
            <a:chExt cx="538038" cy="531425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592742C-E5A5-9648-BCE4-B9FB78F24353}"/>
                </a:ext>
              </a:extLst>
            </p:cNvPr>
            <p:cNvSpPr/>
            <p:nvPr/>
          </p:nvSpPr>
          <p:spPr>
            <a:xfrm>
              <a:off x="7285078" y="3801190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1C66A4-7859-A74A-B216-68DE096E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316" y="3820122"/>
              <a:ext cx="493562" cy="493562"/>
            </a:xfrm>
            <a:prstGeom prst="rect">
              <a:avLst/>
            </a:prstGeom>
          </p:spPr>
        </p:pic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5736BA04-3144-4D46-94D5-34AB5DCD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20" y="2320620"/>
            <a:ext cx="6183687" cy="89953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9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5030" y="2378362"/>
            <a:ext cx="4974037" cy="976746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5030" y="4820227"/>
            <a:ext cx="4974037" cy="7169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5030" y="3438525"/>
            <a:ext cx="4974037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8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7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506ADB-BA3C-1145-ACC9-4E4E5573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82" y="-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845" y="2745436"/>
            <a:ext cx="1853991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2104" y="1948293"/>
            <a:ext cx="7482032" cy="3252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45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3FD9F-77CA-4444-9972-75AB9F4DF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549" y="1650533"/>
            <a:ext cx="1853991" cy="647198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550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F7B6ADC-39C9-EB42-AED1-D6F7B7704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9559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1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8880" y="1277937"/>
            <a:ext cx="9097703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81" y="2176041"/>
            <a:ext cx="9097702" cy="3067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F42BD2-868E-0E43-9E7F-95F2629C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68FAAB-6AF4-F54A-AC95-A1AC2788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C806217-72B2-2349-871F-C26263D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133" y="1277937"/>
            <a:ext cx="9676430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33" y="2201008"/>
            <a:ext cx="4597082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A1A47F-F7AA-1D4F-9F0C-7EE76BDC320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57682" y="2201008"/>
            <a:ext cx="4166886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324517-7BF2-2C42-A30F-0A14B30B5F69}"/>
              </a:ext>
            </a:extLst>
          </p:cNvPr>
          <p:cNvCxnSpPr>
            <a:cxnSpLocks/>
          </p:cNvCxnSpPr>
          <p:nvPr userDrawn="1"/>
        </p:nvCxnSpPr>
        <p:spPr>
          <a:xfrm>
            <a:off x="6281194" y="2212583"/>
            <a:ext cx="0" cy="3411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609AAD8-6182-FF47-919A-E2343B9F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735F5E4-DA37-724F-8EE3-FBEC80B0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2D9DCB-CED3-524B-BF4C-EB85B1F7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solidFill>
            <a:srgbClr val="01B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FF4F515-FC08-1E45-B38A-AE951682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BE817A0-A2BC-9C45-B27A-BF0611E7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55CFFA8-66AA-EC42-B308-3A32F3BA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noFill/>
          <a:ln w="19050">
            <a:solidFill>
              <a:srgbClr val="01B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FC01525-2EED-994C-A5C7-15607F6F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23 September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2B244ED-7FB9-7B47-9F08-C5FBBD0A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0F37D99-6C5A-8840-A8A8-98F2BF27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5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EA89F-2919-1A4F-9F2E-A3BFA833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406B-46FD-F44D-8DB5-9633ADB70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11AD-A81B-D144-AFDC-F1F6606EF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C802-5A4C-A949-8DEC-8EC47AA8E537}" type="datetime3">
              <a:rPr lang="en-US" smtClean="0"/>
              <a:t>23 September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4C12-A063-524A-B743-6FCC1C74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Tital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1F03-3E23-B74B-B389-A1091143D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5E84-8F4A-6B40-BE6C-6DAF3A79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70" r:id="rId3"/>
    <p:sldLayoutId id="2147483672" r:id="rId4"/>
    <p:sldLayoutId id="2147483673" r:id="rId5"/>
    <p:sldLayoutId id="2147483650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  <p:sldLayoutId id="2147483676" r:id="rId17"/>
    <p:sldLayoutId id="2147483668" r:id="rId18"/>
    <p:sldLayoutId id="214748369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5F1BF3-7670-F346-B3ED-88396A4F2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Sustainable &amp; Smart Tourism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4AE8C3A-CB2F-844C-883B-A0B403A9C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Organized by Mekong Institute (MI) </a:t>
            </a:r>
          </a:p>
          <a:p>
            <a:r>
              <a:rPr lang="en-US" dirty="0"/>
              <a:t>	Funded by Mekong – Korea Cooperation Fund (MKCF)											</a:t>
            </a:r>
          </a:p>
          <a:p>
            <a:r>
              <a:rPr lang="en-US" dirty="0"/>
              <a:t>    November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D958-B62E-5842-99C8-85A028B2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75161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2210-FB23-9E4F-A2A0-60033AD1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58" y="990408"/>
            <a:ext cx="9097703" cy="624260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Fundamental aspects of 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E84E-9C49-9E44-BAE4-06CE9D28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51" y="1859180"/>
            <a:ext cx="9097702" cy="3067291"/>
          </a:xfrm>
        </p:spPr>
        <p:txBody>
          <a:bodyPr/>
          <a:lstStyle/>
          <a:p>
            <a:r>
              <a:rPr lang="en-US" sz="2400" dirty="0">
                <a:latin typeface="Arial Nova" panose="020B0504020202020204" pitchFamily="34" charset="0"/>
              </a:rPr>
              <a:t>Tourism as a source of Development</a:t>
            </a:r>
          </a:p>
          <a:p>
            <a:pPr marL="0" indent="0">
              <a:buNone/>
            </a:pP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A20C-2583-E941-9800-713E8AC6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0407" y="6249739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4F250-3A89-3B4C-BA31-EA16B963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527" y="6265474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10</a:t>
            </a:fld>
            <a:endParaRPr lang="en-US" sz="800" dirty="0">
              <a:solidFill>
                <a:srgbClr val="949494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081955A-F46F-C3F9-DF20-715DDEEC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77" y="2731231"/>
            <a:ext cx="9754250" cy="3670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5B3AA-53C2-6E36-85A8-4D9506EDE304}"/>
              </a:ext>
            </a:extLst>
          </p:cNvPr>
          <p:cNvSpPr txBox="1"/>
          <p:nvPr/>
        </p:nvSpPr>
        <p:spPr>
          <a:xfrm>
            <a:off x="969267" y="6404567"/>
            <a:ext cx="975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1400" i="1" dirty="0"/>
              <a:t>Source:WTTC 2022</a:t>
            </a:r>
          </a:p>
        </p:txBody>
      </p:sp>
    </p:spTree>
    <p:extLst>
      <p:ext uri="{BB962C8B-B14F-4D97-AF65-F5344CB8AC3E}">
        <p14:creationId xmlns:p14="http://schemas.microsoft.com/office/powerpoint/2010/main" val="47287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7BA9C9-4D5A-5748-BFF9-DD9AAEED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543" y="1836141"/>
            <a:ext cx="4622099" cy="1144701"/>
          </a:xfrm>
        </p:spPr>
        <p:txBody>
          <a:bodyPr/>
          <a:lstStyle/>
          <a:p>
            <a:r>
              <a:rPr lang="en-US" dirty="0"/>
              <a:t>New Chapter for Tourism after the Pandemic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A8240-7578-7244-93BF-9B3EB556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543" y="3508250"/>
            <a:ext cx="4622100" cy="2767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Consumers pay closer attention to their human impact on the environment and seek more sustainable options in how they live and travel.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0872E-C46F-7C47-924E-A5194841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5" y="6282408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94E3-02FF-0B4D-9D64-86F87DCC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7540" y="6281808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11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83D0-BDB2-2A45-A6BE-BEB99585D25E}"/>
              </a:ext>
            </a:extLst>
          </p:cNvPr>
          <p:cNvSpPr txBox="1">
            <a:spLocks/>
          </p:cNvSpPr>
          <p:nvPr/>
        </p:nvSpPr>
        <p:spPr>
          <a:xfrm>
            <a:off x="1408158" y="990408"/>
            <a:ext cx="9097703" cy="624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Fundamental aspects of Tourism</a:t>
            </a:r>
            <a:endParaRPr lang="en-US" dirty="0"/>
          </a:p>
        </p:txBody>
      </p:sp>
      <p:pic>
        <p:nvPicPr>
          <p:cNvPr id="10" name="Picture Placeholder 9" descr="A group of people riding bikes on a dirt road&#10;&#10;Description automatically generated">
            <a:extLst>
              <a:ext uri="{FF2B5EF4-FFF2-40B4-BE49-F238E27FC236}">
                <a16:creationId xmlns:a16="http://schemas.microsoft.com/office/drawing/2014/main" id="{15534312-69A0-43A0-F311-DC280201125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136" r="4136"/>
          <a:stretch>
            <a:fillRect/>
          </a:stretch>
        </p:blipFill>
        <p:spPr>
          <a:xfrm>
            <a:off x="913358" y="2074237"/>
            <a:ext cx="5219942" cy="37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2210-FB23-9E4F-A2A0-60033AD1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46" y="800837"/>
            <a:ext cx="9097703" cy="624260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Fundamental aspects of 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E84E-9C49-9E44-BAE4-06CE9D28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46" y="1613853"/>
            <a:ext cx="9097702" cy="30672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Nova" panose="020B0504020202020204" pitchFamily="34" charset="0"/>
              </a:rPr>
              <a:t>Changes on the Quality of Demand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A20C-2583-E941-9800-713E8AC6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0407" y="6249739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4F250-3A89-3B4C-BA31-EA16B963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527" y="6265474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12</a:t>
            </a:fld>
            <a:endParaRPr lang="en-US" sz="800" dirty="0">
              <a:solidFill>
                <a:srgbClr val="949494"/>
              </a:solidFill>
            </a:endParaRPr>
          </a:p>
        </p:txBody>
      </p:sp>
      <p:pic>
        <p:nvPicPr>
          <p:cNvPr id="8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35BACCD7-D946-B625-B957-11BFF2573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047" y="1901217"/>
            <a:ext cx="7524953" cy="4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67042-B249-8E45-BC0E-78513E85D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3780011"/>
            <a:ext cx="11315130" cy="1143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Travelers’ desire to discover the world remains unabated, giving us hope for the future Tourism and its ability to make a meaningful difference to people’s lives and livelihoods.</a:t>
            </a:r>
          </a:p>
          <a:p>
            <a:pPr marL="0" indent="0">
              <a:buNone/>
            </a:pPr>
            <a:endParaRPr lang="en-US" sz="14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Consumers along with the public and private sectors have a responsibility to continue to rebuild a more sustainable and inclusive Tourism sector for our people and planet. </a:t>
            </a:r>
          </a:p>
          <a:p>
            <a:pPr marL="0" indent="0">
              <a:buNone/>
            </a:pPr>
            <a:endParaRPr lang="en-US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B51A17-9E2B-344B-8A45-4A02687A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5540" y="6265476"/>
            <a:ext cx="1275384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7377F8-B937-834B-B339-201B7ECD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567" y="6256409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13</a:t>
            </a:fld>
            <a:endParaRPr lang="en-US" sz="800" dirty="0">
              <a:solidFill>
                <a:srgbClr val="949494"/>
              </a:solidFill>
            </a:endParaRPr>
          </a:p>
        </p:txBody>
      </p:sp>
      <p:pic>
        <p:nvPicPr>
          <p:cNvPr id="7" name="Picture Placeholder 6" descr="A person looking at hot air balloons&#10;&#10;Description automatically generated with medium confidence">
            <a:extLst>
              <a:ext uri="{FF2B5EF4-FFF2-40B4-BE49-F238E27FC236}">
                <a16:creationId xmlns:a16="http://schemas.microsoft.com/office/drawing/2014/main" id="{9472E658-AFCE-3AB6-1742-465259E5118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8556" b="1855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 descr="A group of people hiking&#10;&#10;Description automatically generated with medium confidence">
            <a:extLst>
              <a:ext uri="{FF2B5EF4-FFF2-40B4-BE49-F238E27FC236}">
                <a16:creationId xmlns:a16="http://schemas.microsoft.com/office/drawing/2014/main" id="{41B16E7D-960A-DB76-2C85-C243EE11CF0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16629" b="166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C11DF2C-0722-8DD8-B91A-1DF30D9D580E}"/>
              </a:ext>
            </a:extLst>
          </p:cNvPr>
          <p:cNvSpPr txBox="1">
            <a:spLocks/>
          </p:cNvSpPr>
          <p:nvPr/>
        </p:nvSpPr>
        <p:spPr>
          <a:xfrm>
            <a:off x="446564" y="744515"/>
            <a:ext cx="9097703" cy="624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" panose="020B0504020202020204" pitchFamily="34" charset="0"/>
              </a:rPr>
              <a:t>Fundamental aspects of Tourism</a:t>
            </a:r>
          </a:p>
        </p:txBody>
      </p:sp>
    </p:spTree>
    <p:extLst>
      <p:ext uri="{BB962C8B-B14F-4D97-AF65-F5344CB8AC3E}">
        <p14:creationId xmlns:p14="http://schemas.microsoft.com/office/powerpoint/2010/main" val="263018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CF90-1556-3F40-B58F-7C86EA18B73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91376" y="6247942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7DB93-37D4-5848-9BFE-243DF34F58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75288" y="62479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4" name="The Challenge - Tourism Volume…">
            <a:extLst>
              <a:ext uri="{FF2B5EF4-FFF2-40B4-BE49-F238E27FC236}">
                <a16:creationId xmlns:a16="http://schemas.microsoft.com/office/drawing/2014/main" id="{2332B46D-2070-2182-F8EC-A5E21CDB92C7}"/>
              </a:ext>
            </a:extLst>
          </p:cNvPr>
          <p:cNvSpPr txBox="1"/>
          <p:nvPr/>
        </p:nvSpPr>
        <p:spPr>
          <a:xfrm>
            <a:off x="533950" y="1458254"/>
            <a:ext cx="11211486" cy="2070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>
                <a:latin typeface="Arial Nova" panose="020B0504020202020204" pitchFamily="34" charset="0"/>
              </a:rPr>
              <a:t>The Challenge - Tourism Volume</a:t>
            </a:r>
            <a:r>
              <a:rPr lang="en-US" sz="2200" dirty="0">
                <a:latin typeface="Arial Nova" panose="020B0504020202020204" pitchFamily="34" charset="0"/>
              </a:rPr>
              <a:t> &amp; Business Model</a:t>
            </a:r>
            <a:endParaRPr sz="2200" dirty="0">
              <a:latin typeface="Arial Nova" panose="020B0504020202020204" pitchFamily="34" charset="0"/>
            </a:endParaRPr>
          </a:p>
          <a:p>
            <a:pPr algn="l">
              <a:lnSpc>
                <a:spcPct val="150000"/>
              </a:lnSpc>
              <a:defRPr sz="3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>
                <a:latin typeface="Arial Nova" panose="020B0504020202020204" pitchFamily="34" charset="0"/>
              </a:rPr>
              <a:t>The Vision - Motivate travelers and all Stakeholders</a:t>
            </a:r>
          </a:p>
          <a:p>
            <a:pPr algn="l">
              <a:lnSpc>
                <a:spcPct val="150000"/>
              </a:lnSpc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>
                <a:latin typeface="Arial Nova" panose="020B0504020202020204" pitchFamily="34" charset="0"/>
              </a:rPr>
              <a:t>The Goal </a:t>
            </a:r>
            <a:r>
              <a:rPr lang="en-KR" sz="2200" dirty="0">
                <a:latin typeface="Arial Nova" panose="020B0504020202020204" pitchFamily="34" charset="0"/>
              </a:rPr>
              <a:t>–</a:t>
            </a:r>
            <a:r>
              <a:rPr sz="2200" dirty="0">
                <a:latin typeface="Arial Nova" panose="020B0504020202020204" pitchFamily="34" charset="0"/>
              </a:rPr>
              <a:t> </a:t>
            </a:r>
            <a:r>
              <a:rPr lang="en-US" sz="2200" dirty="0">
                <a:latin typeface="Arial Nova" panose="020B0504020202020204" pitchFamily="34" charset="0"/>
              </a:rPr>
              <a:t>Tourism to create Value for ALL</a:t>
            </a:r>
            <a:endParaRPr sz="2200" dirty="0">
              <a:latin typeface="Arial Nova" panose="020B0504020202020204" pitchFamily="34" charset="0"/>
            </a:endParaRPr>
          </a:p>
          <a:p>
            <a:pPr algn="l">
              <a:lnSpc>
                <a:spcPct val="150000"/>
              </a:lnSpc>
              <a:defRPr sz="3100">
                <a:solidFill>
                  <a:schemeClr val="accent1">
                    <a:lumOff val="-764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>
                <a:latin typeface="Arial Nova" panose="020B0504020202020204" pitchFamily="34" charset="0"/>
              </a:rPr>
              <a:t>The Outcome - A New Responsible Tourism Ecosystem</a:t>
            </a:r>
          </a:p>
        </p:txBody>
      </p:sp>
      <p:pic>
        <p:nvPicPr>
          <p:cNvPr id="6" name="WTTC Recovery Initiative.jpg" descr="WTTC Recovery Initiative.jpg">
            <a:extLst>
              <a:ext uri="{FF2B5EF4-FFF2-40B4-BE49-F238E27FC236}">
                <a16:creationId xmlns:a16="http://schemas.microsoft.com/office/drawing/2014/main" id="{F541F5EF-A833-E086-DB25-191F0972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50" y="3528885"/>
            <a:ext cx="7645009" cy="20970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CC9A0C-40A6-7F45-D9B7-8C0D2AC094D8}"/>
              </a:ext>
            </a:extLst>
          </p:cNvPr>
          <p:cNvSpPr txBox="1">
            <a:spLocks/>
          </p:cNvSpPr>
          <p:nvPr/>
        </p:nvSpPr>
        <p:spPr>
          <a:xfrm>
            <a:off x="533950" y="640012"/>
            <a:ext cx="9097703" cy="624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" panose="020B0504020202020204" pitchFamily="34" charset="0"/>
              </a:rPr>
              <a:t>Fundamental aspects of Tourism</a:t>
            </a:r>
          </a:p>
        </p:txBody>
      </p:sp>
    </p:spTree>
    <p:extLst>
      <p:ext uri="{BB962C8B-B14F-4D97-AF65-F5344CB8AC3E}">
        <p14:creationId xmlns:p14="http://schemas.microsoft.com/office/powerpoint/2010/main" val="260345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0CE1-ADF1-1544-853C-04996B82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56" y="2284697"/>
            <a:ext cx="6183687" cy="8995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ova" panose="020B0504020202020204" pitchFamily="34" charset="0"/>
              </a:rPr>
              <a:t>Q &amp; A </a:t>
            </a:r>
            <a:br>
              <a:rPr lang="en-US" sz="3600" dirty="0">
                <a:latin typeface="Arial Nova" panose="020B0504020202020204" pitchFamily="34" charset="0"/>
              </a:rPr>
            </a:br>
            <a:br>
              <a:rPr lang="en-US" sz="3600" dirty="0">
                <a:latin typeface="Arial Nova" panose="020B0504020202020204" pitchFamily="34" charset="0"/>
              </a:rPr>
            </a:br>
            <a:r>
              <a:rPr lang="en-US" sz="3600" dirty="0">
                <a:latin typeface="Arial Nova" panose="020B05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641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B3A9-8471-9B40-84C0-6E7CD1498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" t="5916" r="-62" b="12931"/>
          <a:stretch/>
        </p:blipFill>
        <p:spPr>
          <a:xfrm>
            <a:off x="378823" y="336331"/>
            <a:ext cx="11416937" cy="6169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F4CDB-FD67-314A-AD54-EBF29A49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10" y="3450020"/>
            <a:ext cx="4925870" cy="3429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3253B-BCB5-3847-A4C2-8217F53B1D6C}"/>
              </a:ext>
            </a:extLst>
          </p:cNvPr>
          <p:cNvSpPr/>
          <p:nvPr/>
        </p:nvSpPr>
        <p:spPr>
          <a:xfrm>
            <a:off x="3132667" y="457784"/>
            <a:ext cx="5926666" cy="5926666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C8E4EC7-8A9D-1341-9C6D-424E35B78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dirty="0"/>
              <a:t>Understanding the Tourism Value Chain and the Tourism Ecosystem through System Thinking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4D0ACE46-EBA2-1644-BDFA-5880EDE43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Trainer</a:t>
            </a:r>
          </a:p>
          <a:p>
            <a:r>
              <a:rPr lang="en-US" dirty="0"/>
              <a:t>November 2023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5818741-C0C1-8B4D-B03D-B97E827B7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1798" y="3518237"/>
            <a:ext cx="4974037" cy="498475"/>
          </a:xfrm>
        </p:spPr>
        <p:txBody>
          <a:bodyPr/>
          <a:lstStyle/>
          <a:p>
            <a:r>
              <a:rPr lang="en-US" dirty="0"/>
              <a:t>MODULE 1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2107F-6E19-1248-8B58-C71A998C6F80}"/>
              </a:ext>
            </a:extLst>
          </p:cNvPr>
          <p:cNvGrpSpPr/>
          <p:nvPr/>
        </p:nvGrpSpPr>
        <p:grpSpPr>
          <a:xfrm>
            <a:off x="5424917" y="4326676"/>
            <a:ext cx="1347954" cy="141454"/>
            <a:chOff x="5424917" y="3799886"/>
            <a:chExt cx="1347954" cy="1414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FE4E09-C842-A840-AF56-2FDDDDB43F06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1F635A-A5CA-7A4A-BCF1-050A22B3F465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F942D4-2065-A447-A794-05EC09138792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2FC17B-6C83-0941-BF5B-F6B99B14E9C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E10F0E-A144-184C-927D-984EDEABE741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C56FC3-9E43-8740-AED5-217C2E4BFE2F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15E8D-7505-FC4A-8482-821E3E70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40" y="789124"/>
            <a:ext cx="2035954" cy="7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8810-C15A-C249-A3AD-F31EEAB42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ova" panose="020B0504020202020204" pitchFamily="34" charset="0"/>
              </a:rPr>
              <a:t>Introducing the Value Chain &amp; Tourism (1)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53DE-C653-EC47-9499-7CD0CBF4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9F477-1C07-4244-94E1-A3813638B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Session 1 </a:t>
            </a:r>
          </a:p>
        </p:txBody>
      </p:sp>
    </p:spTree>
    <p:extLst>
      <p:ext uri="{BB962C8B-B14F-4D97-AF65-F5344CB8AC3E}">
        <p14:creationId xmlns:p14="http://schemas.microsoft.com/office/powerpoint/2010/main" val="40245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7BD0-6D41-CF40-90DA-EC1E7182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FAFAE-80E8-6A40-A60F-308E37FB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650" y="6256407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23 September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047E6-E7E0-8641-BB2A-9949CDDC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3034" y="6256408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492E1B-24EC-A043-825B-44358E962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2104" y="1624907"/>
            <a:ext cx="7482032" cy="3252787"/>
          </a:xfrm>
        </p:spPr>
        <p:txBody>
          <a:bodyPr anchor="ctr"/>
          <a:lstStyle/>
          <a:p>
            <a:r>
              <a:rPr lang="en-US" dirty="0">
                <a:latin typeface="Arial Nova" panose="020B0504020202020204" pitchFamily="34" charset="0"/>
              </a:rPr>
              <a:t>Regional value added as a Target</a:t>
            </a:r>
          </a:p>
          <a:p>
            <a:r>
              <a:rPr lang="en-US" dirty="0">
                <a:latin typeface="Arial Nova" panose="020B0504020202020204" pitchFamily="34" charset="0"/>
              </a:rPr>
              <a:t>What you need to know about Value Chain</a:t>
            </a:r>
          </a:p>
          <a:p>
            <a:r>
              <a:rPr lang="en-US" dirty="0">
                <a:latin typeface="Arial Nova" panose="020B0504020202020204" pitchFamily="34" charset="0"/>
              </a:rPr>
              <a:t>Tourism.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364696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80F2A7-4697-8648-B852-E4A1215AA3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3642" b="3642"/>
          <a:stretch/>
        </p:blipFill>
        <p:spPr>
          <a:xfrm>
            <a:off x="484093" y="2089987"/>
            <a:ext cx="3696097" cy="22845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3" y="4718930"/>
            <a:ext cx="2810435" cy="14325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Sociocultural 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C9488DD-5FA6-5A45-AE16-169ABEE642D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2463" r="2463"/>
          <a:stretch/>
        </p:blipFill>
        <p:spPr>
          <a:xfrm>
            <a:off x="4339755" y="2089987"/>
            <a:ext cx="3620069" cy="2284568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27EAFAC-7BFB-6C48-80D8-7A8CE4682BA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t="2659" b="2659"/>
          <a:stretch>
            <a:fillRect/>
          </a:stretch>
        </p:blipFill>
        <p:spPr>
          <a:xfrm>
            <a:off x="8119388" y="2089987"/>
            <a:ext cx="3620069" cy="228456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45078-58EB-7D4E-A9E3-1EE33DF1D98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9755" y="4718930"/>
            <a:ext cx="2810435" cy="14325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Environmental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E660C2-739B-2F47-B6B3-24D090BAE95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19388" y="4718930"/>
            <a:ext cx="2810435" cy="14325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Economic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23 September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5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Regional Value Added as a Target</a:t>
            </a:r>
          </a:p>
        </p:txBody>
      </p:sp>
    </p:spTree>
    <p:extLst>
      <p:ext uri="{BB962C8B-B14F-4D97-AF65-F5344CB8AC3E}">
        <p14:creationId xmlns:p14="http://schemas.microsoft.com/office/powerpoint/2010/main" val="22765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07555C5-E7DE-E44F-9E91-D44A9D0D5F1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8694" b="18694"/>
          <a:stretch/>
        </p:blipFill>
        <p:spPr>
          <a:xfrm>
            <a:off x="430306" y="1993239"/>
            <a:ext cx="5665694" cy="22215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17D8DA-1474-7046-847E-FF268647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277412"/>
            <a:ext cx="10056556" cy="50339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Regional Characteristics – Place DNA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67042-B249-8E45-BC0E-78513E85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>
                <a:latin typeface="Arial Nova" panose="020B0504020202020204" pitchFamily="34" charset="0"/>
              </a:rPr>
              <a:t>Authenticity</a:t>
            </a:r>
          </a:p>
          <a:p>
            <a:pPr algn="ctr"/>
            <a:r>
              <a:rPr lang="en-US" sz="2000" dirty="0">
                <a:latin typeface="Arial Nova" panose="020B0504020202020204" pitchFamily="34" charset="0"/>
              </a:rPr>
              <a:t>Cultural Heritage</a:t>
            </a:r>
          </a:p>
          <a:p>
            <a:pPr algn="ctr"/>
            <a:r>
              <a:rPr lang="en-US" sz="2000" dirty="0">
                <a:latin typeface="Arial Nova" panose="020B0504020202020204" pitchFamily="34" charset="0"/>
              </a:rPr>
              <a:t>Social Values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7D4B751-11B1-6A40-AD63-46B84C3E7C7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19927" b="19927"/>
          <a:stretch/>
        </p:blipFill>
        <p:spPr>
          <a:xfrm>
            <a:off x="6196283" y="1993239"/>
            <a:ext cx="5549153" cy="2221590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B51A17-9E2B-344B-8A45-4A02687A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5540" y="6265476"/>
            <a:ext cx="1275384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23 September 2023</a:t>
            </a:fld>
            <a:endParaRPr lang="en-US" sz="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7377F8-B937-834B-B339-201B7ECD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567" y="6256409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6</a:t>
            </a:fld>
            <a:endParaRPr lang="en-US" sz="800" dirty="0">
              <a:solidFill>
                <a:srgbClr val="949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7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8092-4E17-2B49-A445-DD64F246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155" y="2040672"/>
            <a:ext cx="8798313" cy="35460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b="0" dirty="0">
                <a:latin typeface="Arial Nova" panose="020B0504020202020204" pitchFamily="34" charset="0"/>
              </a:rPr>
              <a:t>Identify what is important for the local communities.</a:t>
            </a:r>
            <a:br>
              <a:rPr lang="en-US" sz="2600" b="0" dirty="0">
                <a:latin typeface="Arial Nova" panose="020B0504020202020204" pitchFamily="34" charset="0"/>
              </a:rPr>
            </a:br>
            <a:r>
              <a:rPr lang="en-US" sz="2600" b="0" dirty="0">
                <a:latin typeface="Arial Nova" panose="020B0504020202020204" pitchFamily="34" charset="0"/>
              </a:rPr>
              <a:t>Look back in their roots.</a:t>
            </a:r>
            <a:br>
              <a:rPr lang="en-US" sz="2600" b="0" dirty="0">
                <a:latin typeface="Arial Nova" panose="020B0504020202020204" pitchFamily="34" charset="0"/>
              </a:rPr>
            </a:br>
            <a:r>
              <a:rPr lang="en-US" sz="2600" b="0" dirty="0">
                <a:latin typeface="Arial Nova" panose="020B0504020202020204" pitchFamily="34" charset="0"/>
              </a:rPr>
              <a:t>Analyze what happens nowadays in their daily lives.</a:t>
            </a:r>
            <a:br>
              <a:rPr lang="en-US" sz="2600" b="0" dirty="0">
                <a:latin typeface="Arial Nova" panose="020B0504020202020204" pitchFamily="34" charset="0"/>
              </a:rPr>
            </a:br>
            <a:r>
              <a:rPr lang="en-US" sz="2600" b="0" dirty="0">
                <a:latin typeface="Arial Nova" panose="020B0504020202020204" pitchFamily="34" charset="0"/>
              </a:rPr>
              <a:t>Create a common vision for a more holistic wellbeing.</a:t>
            </a:r>
            <a:br>
              <a:rPr lang="en-US" sz="2600" b="0" dirty="0">
                <a:latin typeface="Arial Nova" panose="020B0504020202020204" pitchFamily="34" charset="0"/>
              </a:rPr>
            </a:br>
            <a:r>
              <a:rPr lang="en-US" sz="2600" b="0" dirty="0">
                <a:latin typeface="Arial Nova" panose="020B0504020202020204" pitchFamily="34" charset="0"/>
              </a:rPr>
              <a:t>Focus on Continuity and Evolution.</a:t>
            </a:r>
            <a:br>
              <a:rPr lang="en-US" sz="2600" b="0" dirty="0">
                <a:latin typeface="Arial Nova" panose="020B0504020202020204" pitchFamily="34" charset="0"/>
              </a:rPr>
            </a:br>
            <a:br>
              <a:rPr lang="en-US" sz="2600" b="0" dirty="0">
                <a:latin typeface="Arial Nova" panose="020B0504020202020204" pitchFamily="34" charset="0"/>
              </a:rPr>
            </a:br>
            <a:r>
              <a:rPr lang="en-US" sz="2600" b="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BFDA3-C8BA-96C0-B22B-F887FCE3F5BA}"/>
              </a:ext>
            </a:extLst>
          </p:cNvPr>
          <p:cNvSpPr txBox="1">
            <a:spLocks/>
          </p:cNvSpPr>
          <p:nvPr/>
        </p:nvSpPr>
        <p:spPr>
          <a:xfrm>
            <a:off x="497213" y="735983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Adding Value from existing Resources</a:t>
            </a:r>
          </a:p>
        </p:txBody>
      </p:sp>
    </p:spTree>
    <p:extLst>
      <p:ext uri="{BB962C8B-B14F-4D97-AF65-F5344CB8AC3E}">
        <p14:creationId xmlns:p14="http://schemas.microsoft.com/office/powerpoint/2010/main" val="73767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2210-FB23-9E4F-A2A0-60033AD1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63" y="1183588"/>
            <a:ext cx="9097703" cy="624260"/>
          </a:xfrm>
        </p:spPr>
        <p:txBody>
          <a:bodyPr/>
          <a:lstStyle/>
          <a:p>
            <a:r>
              <a:rPr lang="en-US" dirty="0"/>
              <a:t>Understanding Value </a:t>
            </a:r>
            <a:r>
              <a:rPr lang="en-US" dirty="0">
                <a:latin typeface="Arial Nova" panose="020B0504020202020204" pitchFamily="34" charset="0"/>
              </a:rPr>
              <a:t>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A20C-2583-E941-9800-713E8AC6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0407" y="6249739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4F250-3A89-3B4C-BA31-EA16B963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527" y="6265474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8</a:t>
            </a:fld>
            <a:endParaRPr lang="en-US" sz="800" dirty="0">
              <a:solidFill>
                <a:srgbClr val="949494"/>
              </a:solidFill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2C25EB0-C173-48F7-54E8-7FF34417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49" y="3082523"/>
            <a:ext cx="2160796" cy="2261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12A40-DDFC-5C1D-C41B-76CD7A02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282" y="2473795"/>
            <a:ext cx="965658" cy="965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5E40B-5996-B0C3-0CC9-AAA0906C6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604" y="3802035"/>
            <a:ext cx="965658" cy="96565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0C57C2C-0145-86FB-3996-68849193A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602" y="4860991"/>
            <a:ext cx="965658" cy="965658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E0033153-181D-D9C0-4751-C6F0776D1190}"/>
              </a:ext>
            </a:extLst>
          </p:cNvPr>
          <p:cNvSpPr/>
          <p:nvPr/>
        </p:nvSpPr>
        <p:spPr>
          <a:xfrm rot="2580000">
            <a:off x="732333" y="2106175"/>
            <a:ext cx="4149145" cy="4376007"/>
          </a:xfrm>
          <a:prstGeom prst="arc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sz="2200">
              <a:latin typeface="Arial Nova" panose="020B05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BF35BE-B827-BF62-2C64-9A8A5D834489}"/>
              </a:ext>
            </a:extLst>
          </p:cNvPr>
          <p:cNvCxnSpPr>
            <a:cxnSpLocks/>
          </p:cNvCxnSpPr>
          <p:nvPr/>
        </p:nvCxnSpPr>
        <p:spPr>
          <a:xfrm>
            <a:off x="5474919" y="3021838"/>
            <a:ext cx="45074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B16C2-C483-C751-82E0-84640F358363}"/>
              </a:ext>
            </a:extLst>
          </p:cNvPr>
          <p:cNvCxnSpPr>
            <a:cxnSpLocks/>
          </p:cNvCxnSpPr>
          <p:nvPr/>
        </p:nvCxnSpPr>
        <p:spPr>
          <a:xfrm>
            <a:off x="5498371" y="4178540"/>
            <a:ext cx="45074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C81C8-366E-A70E-27F1-1A64B84A96D6}"/>
              </a:ext>
            </a:extLst>
          </p:cNvPr>
          <p:cNvCxnSpPr>
            <a:cxnSpLocks/>
          </p:cNvCxnSpPr>
          <p:nvPr/>
        </p:nvCxnSpPr>
        <p:spPr>
          <a:xfrm>
            <a:off x="5498371" y="5326170"/>
            <a:ext cx="45074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2BCDA0-784C-8E77-7EE6-1752E35C9154}"/>
              </a:ext>
            </a:extLst>
          </p:cNvPr>
          <p:cNvSpPr txBox="1"/>
          <p:nvPr/>
        </p:nvSpPr>
        <p:spPr>
          <a:xfrm>
            <a:off x="7811855" y="3355728"/>
            <a:ext cx="3714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200" b="1" dirty="0">
                <a:latin typeface="Arial Nova" panose="020B0504020202020204" pitchFamily="34" charset="0"/>
              </a:rPr>
              <a:t>VALUE CHAIN</a:t>
            </a:r>
          </a:p>
          <a:p>
            <a:pPr algn="ctr"/>
            <a:r>
              <a:rPr lang="en-KR" sz="2200" b="1" dirty="0">
                <a:latin typeface="Arial Nova" panose="020B0504020202020204" pitchFamily="34" charset="0"/>
              </a:rPr>
              <a:t>=</a:t>
            </a:r>
          </a:p>
          <a:p>
            <a:pPr algn="ctr"/>
            <a:r>
              <a:rPr lang="en-KR" sz="2200" b="1" dirty="0">
                <a:latin typeface="Arial Nova" panose="020B0504020202020204" pitchFamily="34" charset="0"/>
              </a:rPr>
              <a:t>ECONOMIC + SOCIAL + ENVIRONMENTAL VALUE</a:t>
            </a:r>
          </a:p>
        </p:txBody>
      </p:sp>
    </p:spTree>
    <p:extLst>
      <p:ext uri="{BB962C8B-B14F-4D97-AF65-F5344CB8AC3E}">
        <p14:creationId xmlns:p14="http://schemas.microsoft.com/office/powerpoint/2010/main" val="43763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2210-FB23-9E4F-A2A0-60033AD1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63" y="1183588"/>
            <a:ext cx="9097703" cy="624260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Arial Nova" panose="020B0504020202020204" pitchFamily="34" charset="0"/>
              </a:rPr>
              <a:t>Value</a:t>
            </a:r>
            <a:r>
              <a:rPr lang="en-US" dirty="0"/>
              <a:t>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A20C-2583-E941-9800-713E8AC6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0407" y="6249739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4F250-3A89-3B4C-BA31-EA16B963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527" y="6265474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9</a:t>
            </a:fld>
            <a:endParaRPr lang="en-US" sz="800" dirty="0">
              <a:solidFill>
                <a:srgbClr val="949494"/>
              </a:solidFill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2C25EB0-C173-48F7-54E8-7FF34417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68" y="3203171"/>
            <a:ext cx="1785564" cy="1868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12A40-DDFC-5C1D-C41B-76CD7A02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776" y="2432732"/>
            <a:ext cx="965658" cy="965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5E40B-5996-B0C3-0CC9-AAA0906C6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98" y="3760972"/>
            <a:ext cx="965658" cy="96565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0C57C2C-0145-86FB-3996-68849193A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180" y="4802278"/>
            <a:ext cx="965658" cy="965658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E0033153-181D-D9C0-4751-C6F0776D1190}"/>
              </a:ext>
            </a:extLst>
          </p:cNvPr>
          <p:cNvSpPr/>
          <p:nvPr/>
        </p:nvSpPr>
        <p:spPr>
          <a:xfrm rot="2580000">
            <a:off x="277420" y="2078861"/>
            <a:ext cx="3914972" cy="4117233"/>
          </a:xfrm>
          <a:prstGeom prst="arc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sz="2200">
              <a:latin typeface="Arial Nova" panose="020B05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BF35BE-B827-BF62-2C64-9A8A5D834489}"/>
              </a:ext>
            </a:extLst>
          </p:cNvPr>
          <p:cNvCxnSpPr>
            <a:cxnSpLocks/>
          </p:cNvCxnSpPr>
          <p:nvPr/>
        </p:nvCxnSpPr>
        <p:spPr>
          <a:xfrm>
            <a:off x="4372413" y="2980775"/>
            <a:ext cx="45074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B16C2-C483-C751-82E0-84640F358363}"/>
              </a:ext>
            </a:extLst>
          </p:cNvPr>
          <p:cNvCxnSpPr>
            <a:cxnSpLocks/>
          </p:cNvCxnSpPr>
          <p:nvPr/>
        </p:nvCxnSpPr>
        <p:spPr>
          <a:xfrm>
            <a:off x="4395865" y="4137477"/>
            <a:ext cx="45074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C81C8-366E-A70E-27F1-1A64B84A96D6}"/>
              </a:ext>
            </a:extLst>
          </p:cNvPr>
          <p:cNvCxnSpPr>
            <a:cxnSpLocks/>
          </p:cNvCxnSpPr>
          <p:nvPr/>
        </p:nvCxnSpPr>
        <p:spPr>
          <a:xfrm>
            <a:off x="4395865" y="5285107"/>
            <a:ext cx="45074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2BCDA0-784C-8E77-7EE6-1752E35C9154}"/>
              </a:ext>
            </a:extLst>
          </p:cNvPr>
          <p:cNvSpPr txBox="1"/>
          <p:nvPr/>
        </p:nvSpPr>
        <p:spPr>
          <a:xfrm>
            <a:off x="6352716" y="3355728"/>
            <a:ext cx="583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200" b="1" dirty="0">
                <a:latin typeface="Arial Nova" panose="020B0504020202020204" pitchFamily="34" charset="0"/>
              </a:rPr>
              <a:t>Strengthrning the Value Chain</a:t>
            </a:r>
          </a:p>
          <a:p>
            <a:pPr algn="ctr"/>
            <a:endParaRPr lang="en-KR" sz="2200" b="1" dirty="0">
              <a:latin typeface="Arial Nova" panose="020B0504020202020204" pitchFamily="34" charset="0"/>
            </a:endParaRPr>
          </a:p>
          <a:p>
            <a:pPr algn="ctr"/>
            <a:r>
              <a:rPr lang="en-KR" sz="2200" b="1" dirty="0">
                <a:latin typeface="Arial Nova" panose="020B0504020202020204" pitchFamily="34" charset="0"/>
              </a:rPr>
              <a:t>Adding Value in Harmony with Environmental &amp; Sociocultutal Criteria </a:t>
            </a:r>
          </a:p>
        </p:txBody>
      </p:sp>
    </p:spTree>
    <p:extLst>
      <p:ext uri="{BB962C8B-B14F-4D97-AF65-F5344CB8AC3E}">
        <p14:creationId xmlns:p14="http://schemas.microsoft.com/office/powerpoint/2010/main" val="24460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5C9F"/>
      </a:dk2>
      <a:lt2>
        <a:srgbClr val="EDEDEF"/>
      </a:lt2>
      <a:accent1>
        <a:srgbClr val="008AD1"/>
      </a:accent1>
      <a:accent2>
        <a:srgbClr val="01B6ED"/>
      </a:accent2>
      <a:accent3>
        <a:srgbClr val="72C8DB"/>
      </a:accent3>
      <a:accent4>
        <a:srgbClr val="EA5A0D"/>
      </a:accent4>
      <a:accent5>
        <a:srgbClr val="FFDC0E"/>
      </a:accent5>
      <a:accent6>
        <a:srgbClr val="0A98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2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11339</TotalTime>
  <Words>393</Words>
  <Application>Microsoft Macintosh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Nova</vt:lpstr>
      <vt:lpstr>Calibri</vt:lpstr>
      <vt:lpstr>Office Theme</vt:lpstr>
      <vt:lpstr>Sustainable &amp; Smart Tourism</vt:lpstr>
      <vt:lpstr>Understanding the Tourism Value Chain and the Tourism Ecosystem through System Thinking</vt:lpstr>
      <vt:lpstr>Introducing the Value Chain &amp; Tourism (1)</vt:lpstr>
      <vt:lpstr>PowerPoint Presentation</vt:lpstr>
      <vt:lpstr>Regional Value Added as a Target</vt:lpstr>
      <vt:lpstr>Regional Characteristics – Place DNA </vt:lpstr>
      <vt:lpstr>Identify what is important for the local communities. Look back in their roots. Analyze what happens nowadays in their daily lives. Create a common vision for a more holistic wellbeing. Focus on Continuity and Evolution.   </vt:lpstr>
      <vt:lpstr>Understanding Value Chain</vt:lpstr>
      <vt:lpstr>Understanding Value Chain</vt:lpstr>
      <vt:lpstr>Fundamental aspects of Tourism</vt:lpstr>
      <vt:lpstr>New Chapter for Tourism after the Pandemic</vt:lpstr>
      <vt:lpstr>Fundamental aspects of Tourism</vt:lpstr>
      <vt:lpstr>PowerPoint Presentation</vt:lpstr>
      <vt:lpstr>PowerPoint Presentation</vt:lpstr>
      <vt:lpstr>Q &amp; A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Michalis Toanoglou</cp:lastModifiedBy>
  <cp:revision>484</cp:revision>
  <cp:lastPrinted>2023-09-24T09:21:02Z</cp:lastPrinted>
  <dcterms:created xsi:type="dcterms:W3CDTF">2023-02-25T10:22:15Z</dcterms:created>
  <dcterms:modified xsi:type="dcterms:W3CDTF">2023-09-24T09:41:36Z</dcterms:modified>
</cp:coreProperties>
</file>