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67" r:id="rId3"/>
    <p:sldId id="268" r:id="rId4"/>
    <p:sldId id="628" r:id="rId5"/>
    <p:sldId id="656" r:id="rId6"/>
    <p:sldId id="708" r:id="rId7"/>
    <p:sldId id="707" r:id="rId8"/>
    <p:sldId id="696" r:id="rId9"/>
    <p:sldId id="680" r:id="rId10"/>
    <p:sldId id="709" r:id="rId11"/>
    <p:sldId id="710" r:id="rId12"/>
    <p:sldId id="684" r:id="rId13"/>
    <p:sldId id="711" r:id="rId14"/>
    <p:sldId id="712" r:id="rId15"/>
    <p:sldId id="713" r:id="rId16"/>
    <p:sldId id="704" r:id="rId17"/>
    <p:sldId id="714" r:id="rId18"/>
    <p:sldId id="690" r:id="rId19"/>
    <p:sldId id="706" r:id="rId20"/>
    <p:sldId id="715" r:id="rId21"/>
    <p:sldId id="672" r:id="rId22"/>
    <p:sldId id="6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08" autoAdjust="0"/>
    <p:restoredTop sz="85206" autoAdjust="0"/>
  </p:normalViewPr>
  <p:slideViewPr>
    <p:cSldViewPr snapToGrid="0" snapToObjects="1">
      <p:cViewPr varScale="1">
        <p:scale>
          <a:sx n="56" d="100"/>
          <a:sy n="56" d="100"/>
        </p:scale>
        <p:origin x="184" y="118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11/1/23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1 November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1 November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1 November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hotelmanagement.net/operate/how-leaders-can-differentiate-between-productive-and-unproductive-creativity"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94766" y="1396786"/>
            <a:ext cx="11529593" cy="4064428"/>
          </a:xfrm>
        </p:spPr>
        <p:txBody>
          <a:bodyPr>
            <a:normAutofit/>
          </a:bodyPr>
          <a:lstStyle/>
          <a:p>
            <a:pPr marL="0" indent="0">
              <a:buNone/>
            </a:pPr>
            <a:r>
              <a:rPr lang="en-US" sz="2600" dirty="0">
                <a:latin typeface="Arial Nova" panose="020B0504020202020204" pitchFamily="34" charset="0"/>
              </a:rPr>
              <a:t>Productivity-enhancing technologies (e.g. cloud computing, data analytics, revenue management software) have generally received low uptake in tourism, while innovative technologies (e.g. augmented reality, geotagging) are generating, </a:t>
            </a:r>
            <a:r>
              <a:rPr lang="en-US" sz="2600" dirty="0" err="1">
                <a:latin typeface="Arial Nova" panose="020B0504020202020204" pitchFamily="34" charset="0"/>
              </a:rPr>
              <a:t>customising</a:t>
            </a:r>
            <a:r>
              <a:rPr lang="en-US" sz="2600" dirty="0">
                <a:latin typeface="Arial Nova" panose="020B0504020202020204" pitchFamily="34" charset="0"/>
              </a:rPr>
              <a:t> and delivering in ever more novel ways, new visitor products, services and experiences (OECD, 2018c). </a:t>
            </a:r>
          </a:p>
          <a:p>
            <a:pPr marL="0" indent="0">
              <a:buNone/>
            </a:pPr>
            <a:r>
              <a:rPr lang="en-US" sz="2600" dirty="0">
                <a:latin typeface="Arial Nova" panose="020B0504020202020204" pitchFamily="34" charset="0"/>
              </a:rPr>
              <a:t>Digital transformation is thus pushing tourism in new and often unpredictable directions. Digital technologies have important implications for tourism businesses of all sizes, for the structure and operation of tourism value chains and for the sector as a whole.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6" name="Title 1">
            <a:extLst>
              <a:ext uri="{FF2B5EF4-FFF2-40B4-BE49-F238E27FC236}">
                <a16:creationId xmlns:a16="http://schemas.microsoft.com/office/drawing/2014/main" id="{CA72AB47-B262-A89D-6E89-DB8C08A60797}"/>
              </a:ext>
            </a:extLst>
          </p:cNvPr>
          <p:cNvSpPr txBox="1">
            <a:spLocks/>
          </p:cNvSpPr>
          <p:nvPr/>
        </p:nvSpPr>
        <p:spPr>
          <a:xfrm>
            <a:off x="1864261" y="871429"/>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The role of Technology</a:t>
            </a:r>
          </a:p>
        </p:txBody>
      </p:sp>
      <p:pic>
        <p:nvPicPr>
          <p:cNvPr id="1026" name="Picture 2">
            <a:extLst>
              <a:ext uri="{FF2B5EF4-FFF2-40B4-BE49-F238E27FC236}">
                <a16:creationId xmlns:a16="http://schemas.microsoft.com/office/drawing/2014/main" id="{D5DBA7B2-207A-3285-DFED-B690D8A41DB3}"/>
              </a:ext>
            </a:extLst>
          </p:cNvPr>
          <p:cNvPicPr>
            <a:picLocks noChangeAspect="1" noChangeArrowheads="1"/>
          </p:cNvPicPr>
          <p:nvPr/>
        </p:nvPicPr>
        <p:blipFill>
          <a:blip r:embed="rId2"/>
          <a:srcRect/>
          <a:stretch/>
        </p:blipFill>
        <p:spPr bwMode="auto">
          <a:xfrm>
            <a:off x="5582372" y="4685665"/>
            <a:ext cx="469698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94766" y="1396786"/>
            <a:ext cx="11529593" cy="4064428"/>
          </a:xfrm>
        </p:spPr>
        <p:txBody>
          <a:bodyPr>
            <a:normAutofit/>
          </a:bodyPr>
          <a:lstStyle/>
          <a:p>
            <a:pPr marL="0" indent="0">
              <a:buNone/>
            </a:pPr>
            <a:r>
              <a:rPr lang="en-US" sz="2600" b="1" dirty="0">
                <a:latin typeface="Arial Nova" panose="020B0504020202020204" pitchFamily="34" charset="0"/>
              </a:rPr>
              <a:t>Digital Transformation. </a:t>
            </a:r>
          </a:p>
          <a:p>
            <a:pPr marL="0" indent="0">
              <a:buNone/>
            </a:pPr>
            <a:r>
              <a:rPr lang="en-US" sz="2600" dirty="0" err="1">
                <a:latin typeface="Arial Nova" panose="020B0504020202020204" pitchFamily="34" charset="0"/>
              </a:rPr>
              <a:t>Digitisation</a:t>
            </a:r>
            <a:r>
              <a:rPr lang="en-US" sz="2600" dirty="0">
                <a:latin typeface="Arial Nova" panose="020B0504020202020204" pitchFamily="34" charset="0"/>
              </a:rPr>
              <a:t> is the conversion of analogue data and processes into a machine-readable format, while </a:t>
            </a:r>
            <a:r>
              <a:rPr lang="en-US" sz="2600" dirty="0" err="1">
                <a:latin typeface="Arial Nova" panose="020B0504020202020204" pitchFamily="34" charset="0"/>
              </a:rPr>
              <a:t>digitalisation</a:t>
            </a:r>
            <a:r>
              <a:rPr lang="en-US" sz="2600" dirty="0">
                <a:latin typeface="Arial Nova" panose="020B0504020202020204" pitchFamily="34" charset="0"/>
              </a:rPr>
              <a:t> is the use of digital technologies and data as well as interconnection that results in new activities or changes to existing activities. </a:t>
            </a:r>
          </a:p>
          <a:p>
            <a:pPr marL="0" indent="0">
              <a:buNone/>
            </a:pPr>
            <a:r>
              <a:rPr lang="en-US" sz="2600" b="1" dirty="0">
                <a:latin typeface="Arial Nova" panose="020B0504020202020204" pitchFamily="34" charset="0"/>
              </a:rPr>
              <a:t>Digital transformation </a:t>
            </a:r>
            <a:r>
              <a:rPr lang="en-US" sz="2600" dirty="0">
                <a:latin typeface="Arial Nova" panose="020B0504020202020204" pitchFamily="34" charset="0"/>
              </a:rPr>
              <a:t>refers to the economic and societal effects of </a:t>
            </a:r>
            <a:r>
              <a:rPr lang="en-US" sz="2600" dirty="0" err="1">
                <a:latin typeface="Arial Nova" panose="020B0504020202020204" pitchFamily="34" charset="0"/>
              </a:rPr>
              <a:t>digitisation</a:t>
            </a:r>
            <a:r>
              <a:rPr lang="en-US" sz="2600" dirty="0">
                <a:latin typeface="Arial Nova" panose="020B0504020202020204" pitchFamily="34" charset="0"/>
              </a:rPr>
              <a:t> and </a:t>
            </a:r>
            <a:r>
              <a:rPr lang="en-US" sz="2600" dirty="0" err="1">
                <a:latin typeface="Arial Nova" panose="020B0504020202020204" pitchFamily="34" charset="0"/>
              </a:rPr>
              <a:t>digitalisation</a:t>
            </a:r>
            <a:r>
              <a:rPr lang="en-US" sz="2600" dirty="0">
                <a:latin typeface="Arial Nova" panose="020B0504020202020204" pitchFamily="34" charset="0"/>
              </a:rPr>
              <a:t>.</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6" name="Title 1">
            <a:extLst>
              <a:ext uri="{FF2B5EF4-FFF2-40B4-BE49-F238E27FC236}">
                <a16:creationId xmlns:a16="http://schemas.microsoft.com/office/drawing/2014/main" id="{CA72AB47-B262-A89D-6E89-DB8C08A60797}"/>
              </a:ext>
            </a:extLst>
          </p:cNvPr>
          <p:cNvSpPr txBox="1">
            <a:spLocks/>
          </p:cNvSpPr>
          <p:nvPr/>
        </p:nvSpPr>
        <p:spPr>
          <a:xfrm>
            <a:off x="1864261" y="871429"/>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The role of Technology</a:t>
            </a:r>
          </a:p>
        </p:txBody>
      </p:sp>
      <p:pic>
        <p:nvPicPr>
          <p:cNvPr id="1026" name="Picture 2">
            <a:extLst>
              <a:ext uri="{FF2B5EF4-FFF2-40B4-BE49-F238E27FC236}">
                <a16:creationId xmlns:a16="http://schemas.microsoft.com/office/drawing/2014/main" id="{D5DBA7B2-207A-3285-DFED-B690D8A41DB3}"/>
              </a:ext>
            </a:extLst>
          </p:cNvPr>
          <p:cNvPicPr>
            <a:picLocks noChangeAspect="1" noChangeArrowheads="1"/>
          </p:cNvPicPr>
          <p:nvPr/>
        </p:nvPicPr>
        <p:blipFill>
          <a:blip r:embed="rId2"/>
          <a:srcRect/>
          <a:stretch/>
        </p:blipFill>
        <p:spPr bwMode="auto">
          <a:xfrm>
            <a:off x="6387816" y="3810940"/>
            <a:ext cx="4398188" cy="293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4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37112"/>
            <a:ext cx="11860307" cy="4893489"/>
          </a:xfrm>
        </p:spPr>
        <p:txBody>
          <a:bodyPr>
            <a:normAutofit/>
          </a:bodyPr>
          <a:lstStyle/>
          <a:p>
            <a:pPr marL="0" indent="0">
              <a:buNone/>
            </a:pPr>
            <a:r>
              <a:rPr lang="en-US" sz="2600" dirty="0">
                <a:latin typeface="Arial Nova" panose="020B0504020202020204" pitchFamily="34" charset="0"/>
              </a:rPr>
              <a:t>To develop policies fit for the digital age, it is necessary to:</a:t>
            </a:r>
            <a:endParaRPr lang="el-GR" sz="2600" dirty="0">
              <a:latin typeface="Arial Nova" panose="020B0504020202020204" pitchFamily="34" charset="0"/>
            </a:endParaRPr>
          </a:p>
          <a:p>
            <a:pPr marL="0" indent="0">
              <a:buNone/>
            </a:pPr>
            <a:endParaRPr lang="en-US" sz="1200" dirty="0">
              <a:latin typeface="Arial Nova" panose="020B0504020202020204" pitchFamily="34" charset="0"/>
            </a:endParaRPr>
          </a:p>
          <a:p>
            <a:pPr marL="514350" indent="-514350">
              <a:buAutoNum type="arabicPeriod"/>
            </a:pPr>
            <a:r>
              <a:rPr lang="en-US" sz="2600" dirty="0">
                <a:latin typeface="Arial Nova" panose="020B0504020202020204" pitchFamily="34" charset="0"/>
              </a:rPr>
              <a:t>Be aware of the main elements of the evolving digital technology ecosystem and some of the opportunities (and challenges) resulting from their application.</a:t>
            </a:r>
            <a:endParaRPr lang="el-GR" sz="2600" dirty="0">
              <a:latin typeface="Arial Nova" panose="020B0504020202020204" pitchFamily="34" charset="0"/>
            </a:endParaRPr>
          </a:p>
          <a:p>
            <a:pPr marL="0" indent="0">
              <a:buNone/>
            </a:pPr>
            <a:endParaRPr lang="en-US" sz="1200" dirty="0">
              <a:latin typeface="Arial Nova" panose="020B0504020202020204" pitchFamily="34" charset="0"/>
            </a:endParaRPr>
          </a:p>
          <a:p>
            <a:pPr marL="0" indent="0">
              <a:buNone/>
            </a:pPr>
            <a:r>
              <a:rPr lang="el-GR" sz="2600" dirty="0">
                <a:latin typeface="Arial Nova" panose="020B0504020202020204" pitchFamily="34" charset="0"/>
              </a:rPr>
              <a:t>2. </a:t>
            </a:r>
            <a:r>
              <a:rPr lang="en-US" sz="2600" dirty="0">
                <a:latin typeface="Arial Nova" panose="020B0504020202020204" pitchFamily="34" charset="0"/>
              </a:rPr>
              <a:t>Understand the data revolution that is taking place, and how data and data flows affect individuals, the economy and society more broadly, and</a:t>
            </a:r>
            <a:endParaRPr lang="el-GR" sz="2600" dirty="0">
              <a:latin typeface="Arial Nova" panose="020B0504020202020204" pitchFamily="34" charset="0"/>
            </a:endParaRPr>
          </a:p>
          <a:p>
            <a:pPr marL="0" indent="0">
              <a:buNone/>
            </a:pPr>
            <a:endParaRPr lang="en-US" sz="1200" dirty="0">
              <a:latin typeface="Arial Nova" panose="020B0504020202020204" pitchFamily="34" charset="0"/>
            </a:endParaRPr>
          </a:p>
          <a:p>
            <a:pPr marL="0" indent="0">
              <a:buNone/>
            </a:pPr>
            <a:r>
              <a:rPr lang="el-GR" sz="2600" dirty="0">
                <a:latin typeface="Arial Nova" panose="020B0504020202020204" pitchFamily="34" charset="0"/>
              </a:rPr>
              <a:t>3. </a:t>
            </a:r>
            <a:r>
              <a:rPr lang="en-US" sz="2600" dirty="0">
                <a:latin typeface="Arial Nova" panose="020B0504020202020204" pitchFamily="34" charset="0"/>
              </a:rPr>
              <a:t>Identify the key properties of digital transformation, including how they are driving new and evolving business models, and what their implications are for public policy.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6" name="Title 1">
            <a:extLst>
              <a:ext uri="{FF2B5EF4-FFF2-40B4-BE49-F238E27FC236}">
                <a16:creationId xmlns:a16="http://schemas.microsoft.com/office/drawing/2014/main" id="{5D66A7EB-842C-E4AC-1B3D-595806758B15}"/>
              </a:ext>
            </a:extLst>
          </p:cNvPr>
          <p:cNvSpPr txBox="1">
            <a:spLocks/>
          </p:cNvSpPr>
          <p:nvPr/>
        </p:nvSpPr>
        <p:spPr>
          <a:xfrm>
            <a:off x="1864261" y="940009"/>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Smart Tourism Policies</a:t>
            </a:r>
          </a:p>
        </p:txBody>
      </p:sp>
    </p:spTree>
    <p:extLst>
      <p:ext uri="{BB962C8B-B14F-4D97-AF65-F5344CB8AC3E}">
        <p14:creationId xmlns:p14="http://schemas.microsoft.com/office/powerpoint/2010/main" val="138251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31372"/>
            <a:ext cx="11860307" cy="4893489"/>
          </a:xfrm>
        </p:spPr>
        <p:txBody>
          <a:bodyPr>
            <a:normAutofit/>
          </a:bodyPr>
          <a:lstStyle/>
          <a:p>
            <a:pPr marL="0" indent="0">
              <a:buNone/>
            </a:pPr>
            <a:r>
              <a:rPr lang="en-US" sz="2600" dirty="0">
                <a:latin typeface="Arial Nova" panose="020B0504020202020204" pitchFamily="34" charset="0"/>
              </a:rPr>
              <a:t>Policies that support the development of business model innovation and regulatory systems that accommodate new business models and structures are important.</a:t>
            </a:r>
          </a:p>
          <a:p>
            <a:pPr marL="0" indent="0">
              <a:buNone/>
            </a:pPr>
            <a:r>
              <a:rPr lang="en-US" sz="2600" dirty="0">
                <a:latin typeface="Arial Nova" panose="020B0504020202020204" pitchFamily="34" charset="0"/>
              </a:rPr>
              <a:t>Business models have always been an important lever for growth, innovation and competitive advantage. To date, the digital transformation witnessed in tourism has been driven predominantly by new and innovative business models exploiting data analytics (i.e. by the digital natives turning data into intelligence), or through the adaptation and evolution of existing business models and value chains.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6" name="Title 1">
            <a:extLst>
              <a:ext uri="{FF2B5EF4-FFF2-40B4-BE49-F238E27FC236}">
                <a16:creationId xmlns:a16="http://schemas.microsoft.com/office/drawing/2014/main" id="{5D66A7EB-842C-E4AC-1B3D-595806758B15}"/>
              </a:ext>
            </a:extLst>
          </p:cNvPr>
          <p:cNvSpPr txBox="1">
            <a:spLocks/>
          </p:cNvSpPr>
          <p:nvPr/>
        </p:nvSpPr>
        <p:spPr>
          <a:xfrm>
            <a:off x="1864261" y="940009"/>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Smart Tourism Policies</a:t>
            </a:r>
          </a:p>
        </p:txBody>
      </p:sp>
      <p:pic>
        <p:nvPicPr>
          <p:cNvPr id="3" name="Picture 2" descr="A city with a train and buildings&#10;&#10;Description automatically generated with medium confidence">
            <a:extLst>
              <a:ext uri="{FF2B5EF4-FFF2-40B4-BE49-F238E27FC236}">
                <a16:creationId xmlns:a16="http://schemas.microsoft.com/office/drawing/2014/main" id="{9959F878-D0B3-8404-6250-8C8F26EFE321}"/>
              </a:ext>
            </a:extLst>
          </p:cNvPr>
          <p:cNvPicPr>
            <a:picLocks noChangeAspect="1"/>
          </p:cNvPicPr>
          <p:nvPr/>
        </p:nvPicPr>
        <p:blipFill>
          <a:blip r:embed="rId2"/>
          <a:stretch>
            <a:fillRect/>
          </a:stretch>
        </p:blipFill>
        <p:spPr>
          <a:xfrm>
            <a:off x="5330166" y="4730708"/>
            <a:ext cx="3970318" cy="2136569"/>
          </a:xfrm>
          <a:prstGeom prst="rect">
            <a:avLst/>
          </a:prstGeom>
        </p:spPr>
      </p:pic>
    </p:spTree>
    <p:extLst>
      <p:ext uri="{BB962C8B-B14F-4D97-AF65-F5344CB8AC3E}">
        <p14:creationId xmlns:p14="http://schemas.microsoft.com/office/powerpoint/2010/main" val="376909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31372"/>
            <a:ext cx="11860307" cy="4893489"/>
          </a:xfrm>
        </p:spPr>
        <p:txBody>
          <a:bodyPr>
            <a:normAutofit/>
          </a:bodyPr>
          <a:lstStyle/>
          <a:p>
            <a:pPr marL="0" indent="0">
              <a:buNone/>
            </a:pPr>
            <a:r>
              <a:rPr lang="en-US" sz="2600" dirty="0">
                <a:latin typeface="Arial Nova" panose="020B0504020202020204" pitchFamily="34" charset="0"/>
              </a:rPr>
              <a:t>The rapid pace of change in digital transformation has created challenges for policy makers. The existing policy environment and processes have struggled to keep up with rapid change and restructuring of business models and ecosystems, work, and global investment.</a:t>
            </a:r>
          </a:p>
          <a:p>
            <a:pPr marL="0" indent="0">
              <a:buNone/>
            </a:pPr>
            <a:r>
              <a:rPr lang="en-US" sz="2600" dirty="0">
                <a:latin typeface="Arial Nova" panose="020B0504020202020204" pitchFamily="34" charset="0"/>
              </a:rPr>
              <a:t>UNWTO (2019b) examined the challenges and complexity associated with enforcing existing rules and regulations in a review of new business models in the accommodation sector. The review highlighted that implementation is often hindered by lack of capacity, clear division of responsibilities and co-operation between the different responsible entities.</a:t>
            </a:r>
          </a:p>
          <a:p>
            <a:pPr marL="0" indent="0">
              <a:buNone/>
            </a:pP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6" name="Title 1">
            <a:extLst>
              <a:ext uri="{FF2B5EF4-FFF2-40B4-BE49-F238E27FC236}">
                <a16:creationId xmlns:a16="http://schemas.microsoft.com/office/drawing/2014/main" id="{5D66A7EB-842C-E4AC-1B3D-595806758B15}"/>
              </a:ext>
            </a:extLst>
          </p:cNvPr>
          <p:cNvSpPr txBox="1">
            <a:spLocks/>
          </p:cNvSpPr>
          <p:nvPr/>
        </p:nvSpPr>
        <p:spPr>
          <a:xfrm>
            <a:off x="1864261" y="940009"/>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Smart Tourism Policies</a:t>
            </a:r>
          </a:p>
        </p:txBody>
      </p:sp>
      <p:pic>
        <p:nvPicPr>
          <p:cNvPr id="3" name="Picture 2">
            <a:extLst>
              <a:ext uri="{FF2B5EF4-FFF2-40B4-BE49-F238E27FC236}">
                <a16:creationId xmlns:a16="http://schemas.microsoft.com/office/drawing/2014/main" id="{9959F878-D0B3-8404-6250-8C8F26EFE321}"/>
              </a:ext>
            </a:extLst>
          </p:cNvPr>
          <p:cNvPicPr>
            <a:picLocks noChangeAspect="1"/>
          </p:cNvPicPr>
          <p:nvPr/>
        </p:nvPicPr>
        <p:blipFill>
          <a:blip r:embed="rId2"/>
          <a:srcRect/>
          <a:stretch/>
        </p:blipFill>
        <p:spPr>
          <a:xfrm>
            <a:off x="7485814" y="4721431"/>
            <a:ext cx="3794678" cy="2136569"/>
          </a:xfrm>
          <a:prstGeom prst="rect">
            <a:avLst/>
          </a:prstGeom>
        </p:spPr>
      </p:pic>
    </p:spTree>
    <p:extLst>
      <p:ext uri="{BB962C8B-B14F-4D97-AF65-F5344CB8AC3E}">
        <p14:creationId xmlns:p14="http://schemas.microsoft.com/office/powerpoint/2010/main" val="345569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531372"/>
            <a:ext cx="11860307" cy="4893489"/>
          </a:xfrm>
        </p:spPr>
        <p:txBody>
          <a:bodyPr>
            <a:normAutofit/>
          </a:bodyPr>
          <a:lstStyle/>
          <a:p>
            <a:pPr marL="0" indent="0">
              <a:buNone/>
            </a:pPr>
            <a:r>
              <a:rPr lang="en-US" sz="2600" dirty="0">
                <a:latin typeface="Arial Nova" panose="020B0504020202020204" pitchFamily="34" charset="0"/>
              </a:rPr>
              <a:t>Governments have an important role to play in creating the right framework conditions for the digital transformation of tourism business models and the wider tourism ecosystem. Integrated and coherent policy approaches are needed to leverage the opportunities of </a:t>
            </a:r>
            <a:r>
              <a:rPr lang="en-US" sz="2600" dirty="0" err="1">
                <a:latin typeface="Arial Nova" panose="020B0504020202020204" pitchFamily="34" charset="0"/>
              </a:rPr>
              <a:t>digitalisation</a:t>
            </a:r>
            <a:r>
              <a:rPr lang="en-US" sz="2600" dirty="0">
                <a:latin typeface="Arial Nova" panose="020B0504020202020204" pitchFamily="34" charset="0"/>
              </a:rPr>
              <a:t> while also addressing challenges and </a:t>
            </a:r>
            <a:r>
              <a:rPr lang="en-US" sz="2600" dirty="0" err="1">
                <a:latin typeface="Arial Nova" panose="020B0504020202020204" pitchFamily="34" charset="0"/>
              </a:rPr>
              <a:t>minimising</a:t>
            </a:r>
            <a:r>
              <a:rPr lang="en-US" sz="2600" dirty="0">
                <a:latin typeface="Arial Nova" panose="020B0504020202020204" pitchFamily="34" charset="0"/>
              </a:rPr>
              <a:t> any negative consequences that may emerge. Policy work can also be positioned across a spectrum of tourism businesses (e.g. digital natives, hybrids and tourism SMEs with low levels of </a:t>
            </a:r>
            <a:r>
              <a:rPr lang="en-US" sz="2600" dirty="0" err="1">
                <a:latin typeface="Arial Nova" panose="020B0504020202020204" pitchFamily="34" charset="0"/>
              </a:rPr>
              <a:t>digitalisation</a:t>
            </a:r>
            <a:r>
              <a:rPr lang="en-US" sz="2600" dirty="0">
                <a:latin typeface="Arial Nova" panose="020B0504020202020204" pitchFamily="34" charset="0"/>
              </a:rPr>
              <a:t>).</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6" name="Title 1">
            <a:extLst>
              <a:ext uri="{FF2B5EF4-FFF2-40B4-BE49-F238E27FC236}">
                <a16:creationId xmlns:a16="http://schemas.microsoft.com/office/drawing/2014/main" id="{5D66A7EB-842C-E4AC-1B3D-595806758B15}"/>
              </a:ext>
            </a:extLst>
          </p:cNvPr>
          <p:cNvSpPr txBox="1">
            <a:spLocks/>
          </p:cNvSpPr>
          <p:nvPr/>
        </p:nvSpPr>
        <p:spPr>
          <a:xfrm>
            <a:off x="1864261" y="940009"/>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Smart Tourism Policies</a:t>
            </a:r>
          </a:p>
        </p:txBody>
      </p:sp>
      <p:pic>
        <p:nvPicPr>
          <p:cNvPr id="8" name="Picture 7" descr="A cartoon of people standing next to a phone&#10;&#10;Description automatically generated">
            <a:extLst>
              <a:ext uri="{FF2B5EF4-FFF2-40B4-BE49-F238E27FC236}">
                <a16:creationId xmlns:a16="http://schemas.microsoft.com/office/drawing/2014/main" id="{46AFC531-1B81-7B06-DF40-C8DE7D22CAAA}"/>
              </a:ext>
            </a:extLst>
          </p:cNvPr>
          <p:cNvPicPr>
            <a:picLocks noChangeAspect="1"/>
          </p:cNvPicPr>
          <p:nvPr/>
        </p:nvPicPr>
        <p:blipFill>
          <a:blip r:embed="rId2"/>
          <a:stretch>
            <a:fillRect/>
          </a:stretch>
        </p:blipFill>
        <p:spPr>
          <a:xfrm>
            <a:off x="5208298" y="4360475"/>
            <a:ext cx="4464962" cy="2232481"/>
          </a:xfrm>
          <a:prstGeom prst="rect">
            <a:avLst/>
          </a:prstGeom>
        </p:spPr>
      </p:pic>
    </p:spTree>
    <p:extLst>
      <p:ext uri="{BB962C8B-B14F-4D97-AF65-F5344CB8AC3E}">
        <p14:creationId xmlns:p14="http://schemas.microsoft.com/office/powerpoint/2010/main" val="239030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5107" y="743260"/>
            <a:ext cx="7436223" cy="423267"/>
          </a:xfrm>
        </p:spPr>
        <p:txBody>
          <a:bodyPr/>
          <a:lstStyle/>
          <a:p>
            <a:r>
              <a:rPr lang="en-US" sz="2600" dirty="0">
                <a:latin typeface="Arial Nova" panose="020B0504020202020204" pitchFamily="34" charset="0"/>
              </a:rPr>
              <a:t>Innovation and Creativity</a:t>
            </a:r>
          </a:p>
        </p:txBody>
      </p:sp>
      <p:sp>
        <p:nvSpPr>
          <p:cNvPr id="13" name="TextBox 12">
            <a:extLst>
              <a:ext uri="{FF2B5EF4-FFF2-40B4-BE49-F238E27FC236}">
                <a16:creationId xmlns:a16="http://schemas.microsoft.com/office/drawing/2014/main" id="{5A1F440E-9E27-9E72-141E-5FF03F1A1420}"/>
              </a:ext>
            </a:extLst>
          </p:cNvPr>
          <p:cNvSpPr txBox="1"/>
          <p:nvPr/>
        </p:nvSpPr>
        <p:spPr>
          <a:xfrm>
            <a:off x="403792" y="1595021"/>
            <a:ext cx="10569008" cy="4834593"/>
          </a:xfrm>
          <a:prstGeom prst="rect">
            <a:avLst/>
          </a:prstGeom>
          <a:noFill/>
        </p:spPr>
        <p:txBody>
          <a:bodyPr wrap="square">
            <a:spAutoFit/>
          </a:bodyPr>
          <a:lstStyle/>
          <a:p>
            <a:pPr algn="l"/>
            <a:r>
              <a:rPr lang="en-US" altLang="en-KR" sz="2400" b="1" dirty="0"/>
              <a:t>Tourism Innovation through Technologies</a:t>
            </a:r>
          </a:p>
          <a:p>
            <a:pPr algn="l">
              <a:lnSpc>
                <a:spcPct val="150000"/>
              </a:lnSpc>
            </a:pPr>
            <a:endParaRPr lang="en-US" sz="2400" b="1" i="0" dirty="0">
              <a:solidFill>
                <a:srgbClr val="C00000"/>
              </a:solidFill>
              <a:effectLst/>
              <a:latin typeface="Open Sans" panose="020B0606030504020204" pitchFamily="34" charset="0"/>
            </a:endParaRPr>
          </a:p>
          <a:p>
            <a:pPr algn="l">
              <a:lnSpc>
                <a:spcPct val="150000"/>
              </a:lnSpc>
              <a:buFont typeface="Arial" panose="020B0604020202020204" pitchFamily="34" charset="0"/>
              <a:buChar char="•"/>
            </a:pPr>
            <a:r>
              <a:rPr lang="en-US" sz="2400" dirty="0">
                <a:solidFill>
                  <a:srgbClr val="000000"/>
                </a:solidFill>
                <a:latin typeface="Open Sans" panose="020B0606030504020204" pitchFamily="34" charset="0"/>
              </a:rPr>
              <a:t>Mobile Technology/Cloud Computing</a:t>
            </a:r>
            <a:endParaRPr lang="en-US" sz="2400" b="0" i="0" dirty="0">
              <a:solidFill>
                <a:srgbClr val="000000"/>
              </a:solidFill>
              <a:effectLst/>
              <a:latin typeface="Open Sans" panose="020B0606030504020204" pitchFamily="34" charset="0"/>
            </a:endParaRPr>
          </a:p>
          <a:p>
            <a:pPr algn="l">
              <a:lnSpc>
                <a:spcPct val="150000"/>
              </a:lnSpc>
              <a:buFont typeface="Arial" panose="020B0604020202020204" pitchFamily="34" charset="0"/>
              <a:buChar char="•"/>
            </a:pPr>
            <a:r>
              <a:rPr lang="en-US" sz="2400" b="0" i="0" dirty="0">
                <a:solidFill>
                  <a:srgbClr val="000000"/>
                </a:solidFill>
                <a:effectLst/>
                <a:latin typeface="Open Sans" panose="020B0606030504020204" pitchFamily="34" charset="0"/>
              </a:rPr>
              <a:t>Data Analytics</a:t>
            </a:r>
          </a:p>
          <a:p>
            <a:pPr algn="l">
              <a:lnSpc>
                <a:spcPct val="150000"/>
              </a:lnSpc>
              <a:buFont typeface="Arial" panose="020B0604020202020204" pitchFamily="34" charset="0"/>
              <a:buChar char="•"/>
            </a:pPr>
            <a:r>
              <a:rPr lang="en-US" sz="2400" b="0" i="0" dirty="0">
                <a:solidFill>
                  <a:srgbClr val="000000"/>
                </a:solidFill>
                <a:effectLst/>
                <a:latin typeface="Open Sans" panose="020B0606030504020204" pitchFamily="34" charset="0"/>
              </a:rPr>
              <a:t>Artificial Intelligence (AI)</a:t>
            </a:r>
          </a:p>
          <a:p>
            <a:pPr algn="l">
              <a:lnSpc>
                <a:spcPct val="150000"/>
              </a:lnSpc>
              <a:buFont typeface="Arial" panose="020B0604020202020204" pitchFamily="34" charset="0"/>
              <a:buChar char="•"/>
            </a:pPr>
            <a:r>
              <a:rPr lang="en-US" sz="2400" b="0" i="0" dirty="0">
                <a:solidFill>
                  <a:srgbClr val="000000"/>
                </a:solidFill>
                <a:effectLst/>
                <a:latin typeface="Open Sans" panose="020B0606030504020204" pitchFamily="34" charset="0"/>
              </a:rPr>
              <a:t>Internet of Things (IoT)</a:t>
            </a:r>
          </a:p>
          <a:p>
            <a:pPr algn="l">
              <a:lnSpc>
                <a:spcPct val="150000"/>
              </a:lnSpc>
              <a:buFont typeface="Arial" panose="020B0604020202020204" pitchFamily="34" charset="0"/>
              <a:buChar char="•"/>
            </a:pPr>
            <a:r>
              <a:rPr lang="en-US" sz="2400" b="0" i="0" dirty="0">
                <a:solidFill>
                  <a:srgbClr val="000000"/>
                </a:solidFill>
                <a:effectLst/>
                <a:latin typeface="Open Sans" panose="020B0606030504020204" pitchFamily="34" charset="0"/>
              </a:rPr>
              <a:t>Augmented Reality/Virtual Reality (AR/VR)</a:t>
            </a:r>
          </a:p>
          <a:p>
            <a:pPr algn="l">
              <a:lnSpc>
                <a:spcPct val="150000"/>
              </a:lnSpc>
              <a:buFont typeface="Arial" panose="020B0604020202020204" pitchFamily="34" charset="0"/>
              <a:buChar char="•"/>
            </a:pPr>
            <a:r>
              <a:rPr lang="en-US" sz="2400" b="0" i="0" dirty="0">
                <a:solidFill>
                  <a:srgbClr val="000000"/>
                </a:solidFill>
                <a:effectLst/>
                <a:latin typeface="Open Sans" panose="020B0606030504020204" pitchFamily="34" charset="0"/>
              </a:rPr>
              <a:t>Blockchain</a:t>
            </a:r>
          </a:p>
          <a:p>
            <a:pPr algn="l">
              <a:lnSpc>
                <a:spcPct val="150000"/>
              </a:lnSpc>
              <a:buFont typeface="Arial" panose="020B0604020202020204" pitchFamily="34" charset="0"/>
              <a:buChar char="•"/>
            </a:pPr>
            <a:r>
              <a:rPr lang="en-US" sz="2400" b="0" i="0" dirty="0">
                <a:solidFill>
                  <a:srgbClr val="000000"/>
                </a:solidFill>
                <a:effectLst/>
                <a:latin typeface="Open Sans" panose="020B0606030504020204" pitchFamily="34" charset="0"/>
              </a:rPr>
              <a:t>Robotics &amp; Automation</a:t>
            </a:r>
          </a:p>
        </p:txBody>
      </p:sp>
      <p:pic>
        <p:nvPicPr>
          <p:cNvPr id="15" name="Picture 14">
            <a:extLst>
              <a:ext uri="{FF2B5EF4-FFF2-40B4-BE49-F238E27FC236}">
                <a16:creationId xmlns:a16="http://schemas.microsoft.com/office/drawing/2014/main" id="{1365A77F-D46B-F93F-F39E-53C3C9D24656}"/>
              </a:ext>
            </a:extLst>
          </p:cNvPr>
          <p:cNvPicPr>
            <a:picLocks noChangeAspect="1"/>
          </p:cNvPicPr>
          <p:nvPr/>
        </p:nvPicPr>
        <p:blipFill>
          <a:blip r:embed="rId2"/>
          <a:stretch>
            <a:fillRect/>
          </a:stretch>
        </p:blipFill>
        <p:spPr>
          <a:xfrm>
            <a:off x="7747886" y="3067303"/>
            <a:ext cx="4040322" cy="2498257"/>
          </a:xfrm>
          <a:prstGeom prst="rect">
            <a:avLst/>
          </a:prstGeom>
        </p:spPr>
      </p:pic>
    </p:spTree>
    <p:extLst>
      <p:ext uri="{BB962C8B-B14F-4D97-AF65-F5344CB8AC3E}">
        <p14:creationId xmlns:p14="http://schemas.microsoft.com/office/powerpoint/2010/main" val="1575491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5107" y="743260"/>
            <a:ext cx="7436223" cy="423267"/>
          </a:xfrm>
        </p:spPr>
        <p:txBody>
          <a:bodyPr/>
          <a:lstStyle/>
          <a:p>
            <a:r>
              <a:rPr lang="en-US" sz="2600" dirty="0">
                <a:latin typeface="Arial Nova" panose="020B0504020202020204" pitchFamily="34" charset="0"/>
              </a:rPr>
              <a:t>Innovation and Creativity</a:t>
            </a:r>
          </a:p>
        </p:txBody>
      </p:sp>
      <p:sp>
        <p:nvSpPr>
          <p:cNvPr id="13" name="TextBox 12">
            <a:extLst>
              <a:ext uri="{FF2B5EF4-FFF2-40B4-BE49-F238E27FC236}">
                <a16:creationId xmlns:a16="http://schemas.microsoft.com/office/drawing/2014/main" id="{5A1F440E-9E27-9E72-141E-5FF03F1A1420}"/>
              </a:ext>
            </a:extLst>
          </p:cNvPr>
          <p:cNvSpPr txBox="1"/>
          <p:nvPr/>
        </p:nvSpPr>
        <p:spPr>
          <a:xfrm>
            <a:off x="403792" y="1595021"/>
            <a:ext cx="10569008" cy="4524315"/>
          </a:xfrm>
          <a:prstGeom prst="rect">
            <a:avLst/>
          </a:prstGeom>
          <a:noFill/>
        </p:spPr>
        <p:txBody>
          <a:bodyPr wrap="square">
            <a:spAutoFit/>
          </a:bodyPr>
          <a:lstStyle/>
          <a:p>
            <a:pPr algn="l"/>
            <a:r>
              <a:rPr lang="en-US" altLang="en-KR" sz="2400" b="1" dirty="0"/>
              <a:t>Creativity helps Tourism Organizations to stay afloat and move forward</a:t>
            </a:r>
          </a:p>
          <a:p>
            <a:pPr algn="l"/>
            <a:endParaRPr lang="en-US" sz="2400" b="1" i="0" dirty="0">
              <a:solidFill>
                <a:srgbClr val="C00000"/>
              </a:solidFill>
              <a:effectLst/>
              <a:latin typeface="Open Sans" panose="020B0606030504020204" pitchFamily="34" charset="0"/>
            </a:endParaRPr>
          </a:p>
          <a:p>
            <a:pPr algn="l"/>
            <a:r>
              <a:rPr lang="en-US" sz="2400" b="0" i="0" dirty="0">
                <a:solidFill>
                  <a:srgbClr val="000000"/>
                </a:solidFill>
                <a:effectLst/>
                <a:latin typeface="Open Sans" panose="020B0606030504020204" pitchFamily="34" charset="0"/>
              </a:rPr>
              <a:t>These </a:t>
            </a:r>
            <a:r>
              <a:rPr lang="en-US" sz="2400" b="1" i="0" u="sng" dirty="0">
                <a:solidFill>
                  <a:srgbClr val="0070C0"/>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creative characteristics</a:t>
            </a:r>
            <a:r>
              <a:rPr lang="en-US" sz="2400" b="0" i="0" dirty="0">
                <a:solidFill>
                  <a:srgbClr val="0070C0"/>
                </a:solidFill>
                <a:effectLst/>
                <a:latin typeface="Open Sans" panose="020B0606030504020204" pitchFamily="34" charset="0"/>
              </a:rPr>
              <a:t> </a:t>
            </a:r>
            <a:r>
              <a:rPr lang="en-US" sz="2400" b="0" i="0" dirty="0">
                <a:solidFill>
                  <a:srgbClr val="000000"/>
                </a:solidFill>
                <a:effectLst/>
                <a:latin typeface="Open Sans" panose="020B0606030504020204" pitchFamily="34" charset="0"/>
              </a:rPr>
              <a:t>include:</a:t>
            </a:r>
          </a:p>
          <a:p>
            <a:pPr algn="l">
              <a:buFont typeface="Arial" panose="020B0604020202020204" pitchFamily="34" charset="0"/>
              <a:buChar char="•"/>
            </a:pPr>
            <a:r>
              <a:rPr lang="en-US" sz="2400" b="0" i="0" dirty="0">
                <a:solidFill>
                  <a:srgbClr val="000000"/>
                </a:solidFill>
                <a:effectLst/>
                <a:latin typeface="Open Sans" panose="020B0606030504020204" pitchFamily="34" charset="0"/>
              </a:rPr>
              <a:t>Problem-solving skills</a:t>
            </a:r>
          </a:p>
          <a:p>
            <a:pPr algn="l">
              <a:buFont typeface="Arial" panose="020B0604020202020204" pitchFamily="34" charset="0"/>
              <a:buChar char="•"/>
            </a:pPr>
            <a:r>
              <a:rPr lang="en-US" sz="2400" b="0" i="0" dirty="0">
                <a:solidFill>
                  <a:srgbClr val="000000"/>
                </a:solidFill>
                <a:effectLst/>
                <a:latin typeface="Open Sans" panose="020B0606030504020204" pitchFamily="34" charset="0"/>
              </a:rPr>
              <a:t>Personal responsibility of tasks</a:t>
            </a:r>
          </a:p>
          <a:p>
            <a:pPr algn="l">
              <a:buFont typeface="Arial" panose="020B0604020202020204" pitchFamily="34" charset="0"/>
              <a:buChar char="•"/>
            </a:pPr>
            <a:r>
              <a:rPr lang="en-US" sz="2400" b="0" i="0" dirty="0">
                <a:solidFill>
                  <a:srgbClr val="000000"/>
                </a:solidFill>
                <a:effectLst/>
                <a:latin typeface="Open Sans" panose="020B0606030504020204" pitchFamily="34" charset="0"/>
              </a:rPr>
              <a:t>Openness to ideas and information</a:t>
            </a:r>
          </a:p>
          <a:p>
            <a:pPr algn="l">
              <a:buFont typeface="Arial" panose="020B0604020202020204" pitchFamily="34" charset="0"/>
              <a:buChar char="•"/>
            </a:pPr>
            <a:r>
              <a:rPr lang="en-US" sz="2400" b="0" i="0" dirty="0">
                <a:solidFill>
                  <a:srgbClr val="000000"/>
                </a:solidFill>
                <a:effectLst/>
                <a:latin typeface="Open Sans" panose="020B0606030504020204" pitchFamily="34" charset="0"/>
              </a:rPr>
              <a:t>Willingness to change and adapt</a:t>
            </a:r>
          </a:p>
          <a:p>
            <a:pPr algn="l">
              <a:buFont typeface="Arial" panose="020B0604020202020204" pitchFamily="34" charset="0"/>
              <a:buChar char="•"/>
            </a:pPr>
            <a:r>
              <a:rPr lang="en-US" sz="2400" b="0" i="0" dirty="0">
                <a:solidFill>
                  <a:srgbClr val="000000"/>
                </a:solidFill>
                <a:effectLst/>
                <a:latin typeface="Open Sans" panose="020B0606030504020204" pitchFamily="34" charset="0"/>
              </a:rPr>
              <a:t>Openness to new duties, roles or methods</a:t>
            </a:r>
          </a:p>
          <a:p>
            <a:pPr algn="l">
              <a:buFont typeface="Arial" panose="020B0604020202020204" pitchFamily="34" charset="0"/>
              <a:buChar char="•"/>
            </a:pPr>
            <a:r>
              <a:rPr lang="en-US" sz="2400" b="0" i="0" dirty="0">
                <a:solidFill>
                  <a:srgbClr val="000000"/>
                </a:solidFill>
                <a:effectLst/>
                <a:latin typeface="Open Sans" panose="020B0606030504020204" pitchFamily="34" charset="0"/>
              </a:rPr>
              <a:t>Interest in trying new things</a:t>
            </a:r>
          </a:p>
          <a:p>
            <a:pPr algn="l">
              <a:buFont typeface="Arial" panose="020B0604020202020204" pitchFamily="34" charset="0"/>
              <a:buChar char="•"/>
            </a:pPr>
            <a:r>
              <a:rPr lang="en-US" sz="2400" b="0" i="0" dirty="0">
                <a:solidFill>
                  <a:srgbClr val="000000"/>
                </a:solidFill>
                <a:effectLst/>
                <a:latin typeface="Open Sans" panose="020B0606030504020204" pitchFamily="34" charset="0"/>
              </a:rPr>
              <a:t>Facing challenges and uncertainty with optimism</a:t>
            </a:r>
          </a:p>
          <a:p>
            <a:pPr algn="l">
              <a:buFont typeface="Arial" panose="020B0604020202020204" pitchFamily="34" charset="0"/>
              <a:buChar char="•"/>
            </a:pPr>
            <a:r>
              <a:rPr lang="en-US" sz="2400" b="0" i="0" dirty="0">
                <a:solidFill>
                  <a:srgbClr val="000000"/>
                </a:solidFill>
                <a:effectLst/>
                <a:latin typeface="Open Sans" panose="020B0606030504020204" pitchFamily="34" charset="0"/>
              </a:rPr>
              <a:t>Able to question the status quo</a:t>
            </a:r>
          </a:p>
          <a:p>
            <a:pPr algn="l">
              <a:buFont typeface="Arial" panose="020B0604020202020204" pitchFamily="34" charset="0"/>
              <a:buChar char="•"/>
            </a:pPr>
            <a:r>
              <a:rPr lang="en-US" sz="2400" b="0" i="0" dirty="0">
                <a:solidFill>
                  <a:srgbClr val="000000"/>
                </a:solidFill>
                <a:effectLst/>
                <a:latin typeface="Open Sans" panose="020B0606030504020204" pitchFamily="34" charset="0"/>
              </a:rPr>
              <a:t>Able to empathize with other people</a:t>
            </a:r>
          </a:p>
        </p:txBody>
      </p:sp>
      <p:pic>
        <p:nvPicPr>
          <p:cNvPr id="15" name="Picture 14">
            <a:extLst>
              <a:ext uri="{FF2B5EF4-FFF2-40B4-BE49-F238E27FC236}">
                <a16:creationId xmlns:a16="http://schemas.microsoft.com/office/drawing/2014/main" id="{1365A77F-D46B-F93F-F39E-53C3C9D24656}"/>
              </a:ext>
            </a:extLst>
          </p:cNvPr>
          <p:cNvPicPr>
            <a:picLocks noChangeAspect="1"/>
          </p:cNvPicPr>
          <p:nvPr/>
        </p:nvPicPr>
        <p:blipFill>
          <a:blip r:embed="rId3"/>
          <a:stretch>
            <a:fillRect/>
          </a:stretch>
        </p:blipFill>
        <p:spPr>
          <a:xfrm>
            <a:off x="7747886" y="3067303"/>
            <a:ext cx="4040322" cy="2498257"/>
          </a:xfrm>
          <a:prstGeom prst="rect">
            <a:avLst/>
          </a:prstGeom>
        </p:spPr>
      </p:pic>
    </p:spTree>
    <p:extLst>
      <p:ext uri="{BB962C8B-B14F-4D97-AF65-F5344CB8AC3E}">
        <p14:creationId xmlns:p14="http://schemas.microsoft.com/office/powerpoint/2010/main" val="254170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26140"/>
            <a:ext cx="7436223" cy="423267"/>
          </a:xfrm>
        </p:spPr>
        <p:txBody>
          <a:bodyPr/>
          <a:lstStyle/>
          <a:p>
            <a:r>
              <a:rPr lang="en-US" sz="2600" dirty="0">
                <a:latin typeface="Arial Nova" panose="020B0504020202020204" pitchFamily="34" charset="0"/>
              </a:rPr>
              <a:t>Innovation and Creativity</a:t>
            </a:r>
          </a:p>
        </p:txBody>
      </p:sp>
      <p:sp>
        <p:nvSpPr>
          <p:cNvPr id="13" name="TextBox 12">
            <a:extLst>
              <a:ext uri="{FF2B5EF4-FFF2-40B4-BE49-F238E27FC236}">
                <a16:creationId xmlns:a16="http://schemas.microsoft.com/office/drawing/2014/main" id="{75AF6EBE-A332-6B91-498B-96890306F705}"/>
              </a:ext>
            </a:extLst>
          </p:cNvPr>
          <p:cNvSpPr txBox="1"/>
          <p:nvPr/>
        </p:nvSpPr>
        <p:spPr>
          <a:xfrm>
            <a:off x="484229" y="1560820"/>
            <a:ext cx="11223542" cy="3416320"/>
          </a:xfrm>
          <a:prstGeom prst="rect">
            <a:avLst/>
          </a:prstGeom>
          <a:noFill/>
        </p:spPr>
        <p:txBody>
          <a:bodyPr wrap="square">
            <a:spAutoFit/>
          </a:bodyPr>
          <a:lstStyle/>
          <a:p>
            <a:pPr algn="l"/>
            <a:r>
              <a:rPr lang="en-US" altLang="en-KR" sz="2400" b="1" dirty="0">
                <a:latin typeface="Arial Nova" panose="020B0504020202020204" pitchFamily="34" charset="0"/>
              </a:rPr>
              <a:t>Innovation Needs Creativity</a:t>
            </a:r>
          </a:p>
          <a:p>
            <a:pPr algn="l"/>
            <a:endParaRPr lang="en-US" sz="2400" b="1" i="0" dirty="0">
              <a:solidFill>
                <a:srgbClr val="C00000"/>
              </a:solidFill>
              <a:effectLst/>
              <a:latin typeface="Arial Nova" panose="020B0504020202020204" pitchFamily="34" charset="0"/>
            </a:endParaRPr>
          </a:p>
          <a:p>
            <a:pPr algn="l"/>
            <a:r>
              <a:rPr lang="en-US" sz="2400" dirty="0">
                <a:solidFill>
                  <a:srgbClr val="0070C0"/>
                </a:solidFill>
                <a:latin typeface="Arial Nova" panose="020B0504020202020204" pitchFamily="34" charset="0"/>
              </a:rPr>
              <a:t>T</a:t>
            </a:r>
            <a:r>
              <a:rPr lang="en-US" sz="2400" b="0" i="0" dirty="0">
                <a:solidFill>
                  <a:srgbClr val="0070C0"/>
                </a:solidFill>
                <a:effectLst/>
                <a:latin typeface="Arial Nova" panose="020B0504020202020204" pitchFamily="34" charset="0"/>
              </a:rPr>
              <a:t>he hospitality industry has been putting an emphasis on innovation. Industry professionals are encouraging their staff and management to be creative with everyday practices and offerings for guests.</a:t>
            </a:r>
          </a:p>
          <a:p>
            <a:pPr algn="l"/>
            <a:endParaRPr lang="en-US" sz="2400" dirty="0">
              <a:solidFill>
                <a:srgbClr val="0070C0"/>
              </a:solidFill>
              <a:latin typeface="Arial Nova" panose="020B0504020202020204" pitchFamily="34" charset="0"/>
            </a:endParaRPr>
          </a:p>
          <a:p>
            <a:pPr algn="l"/>
            <a:r>
              <a:rPr lang="en-US" sz="2400" b="0" i="0" dirty="0">
                <a:effectLst/>
                <a:latin typeface="Arial Nova" panose="020B0504020202020204" pitchFamily="34" charset="0"/>
              </a:rPr>
              <a:t>“If you’re a creative person, then you can find new angles and new ways to solve new problems.” </a:t>
            </a:r>
            <a:endParaRPr lang="en-US" sz="2400" b="0" i="0" dirty="0">
              <a:solidFill>
                <a:srgbClr val="0070C0"/>
              </a:solidFill>
              <a:effectLst/>
              <a:latin typeface="Arial Nova" panose="020B0504020202020204" pitchFamily="34" charset="0"/>
            </a:endParaRPr>
          </a:p>
          <a:p>
            <a:pPr algn="l"/>
            <a:endParaRPr lang="en-US" sz="2400" b="0" i="0" dirty="0">
              <a:solidFill>
                <a:srgbClr val="0070C0"/>
              </a:solidFill>
              <a:effectLst/>
              <a:latin typeface="Arial Nova" panose="020B0504020202020204" pitchFamily="34" charset="0"/>
            </a:endParaRPr>
          </a:p>
        </p:txBody>
      </p:sp>
      <p:pic>
        <p:nvPicPr>
          <p:cNvPr id="14" name="Picture 13" descr="Icon&#10;&#10;Description automatically generated">
            <a:extLst>
              <a:ext uri="{FF2B5EF4-FFF2-40B4-BE49-F238E27FC236}">
                <a16:creationId xmlns:a16="http://schemas.microsoft.com/office/drawing/2014/main" id="{09496F8A-DEA3-9860-54FA-31C7EDC34AD6}"/>
              </a:ext>
            </a:extLst>
          </p:cNvPr>
          <p:cNvPicPr>
            <a:picLocks noChangeAspect="1"/>
          </p:cNvPicPr>
          <p:nvPr/>
        </p:nvPicPr>
        <p:blipFill>
          <a:blip r:embed="rId2"/>
          <a:stretch>
            <a:fillRect/>
          </a:stretch>
        </p:blipFill>
        <p:spPr>
          <a:xfrm>
            <a:off x="4382314" y="4451181"/>
            <a:ext cx="3427372" cy="2187286"/>
          </a:xfrm>
          <a:prstGeom prst="rect">
            <a:avLst/>
          </a:prstGeom>
        </p:spPr>
      </p:pic>
    </p:spTree>
    <p:extLst>
      <p:ext uri="{BB962C8B-B14F-4D97-AF65-F5344CB8AC3E}">
        <p14:creationId xmlns:p14="http://schemas.microsoft.com/office/powerpoint/2010/main" val="1172564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766120"/>
            <a:ext cx="7436223" cy="423267"/>
          </a:xfrm>
        </p:spPr>
        <p:txBody>
          <a:bodyPr/>
          <a:lstStyle/>
          <a:p>
            <a:r>
              <a:rPr lang="en-US" sz="2600" dirty="0">
                <a:latin typeface="Arial Nova" panose="020B0504020202020204" pitchFamily="34" charset="0"/>
              </a:rPr>
              <a:t>Examples of Smart Tourism in various Regions</a:t>
            </a:r>
          </a:p>
        </p:txBody>
      </p:sp>
      <p:pic>
        <p:nvPicPr>
          <p:cNvPr id="16" name="Picture 15" descr="A blue flag with yellow stars in the center&#10;&#10;Description automatically generated">
            <a:extLst>
              <a:ext uri="{FF2B5EF4-FFF2-40B4-BE49-F238E27FC236}">
                <a16:creationId xmlns:a16="http://schemas.microsoft.com/office/drawing/2014/main" id="{8DD54726-F0AE-EBDB-12A4-D03CD2D3013E}"/>
              </a:ext>
            </a:extLst>
          </p:cNvPr>
          <p:cNvPicPr>
            <a:picLocks noChangeAspect="1"/>
          </p:cNvPicPr>
          <p:nvPr/>
        </p:nvPicPr>
        <p:blipFill>
          <a:blip r:embed="rId2"/>
          <a:stretch>
            <a:fillRect/>
          </a:stretch>
        </p:blipFill>
        <p:spPr>
          <a:xfrm>
            <a:off x="4711755" y="5634022"/>
            <a:ext cx="1837761" cy="1223977"/>
          </a:xfrm>
          <a:prstGeom prst="rect">
            <a:avLst/>
          </a:prstGeom>
        </p:spPr>
      </p:pic>
      <p:pic>
        <p:nvPicPr>
          <p:cNvPr id="18" name="Picture 17" descr="A close up of a text&#10;&#10;Description automatically generated">
            <a:extLst>
              <a:ext uri="{FF2B5EF4-FFF2-40B4-BE49-F238E27FC236}">
                <a16:creationId xmlns:a16="http://schemas.microsoft.com/office/drawing/2014/main" id="{145CD7DD-3B58-0186-0421-480567906C3F}"/>
              </a:ext>
            </a:extLst>
          </p:cNvPr>
          <p:cNvPicPr>
            <a:picLocks noChangeAspect="1"/>
          </p:cNvPicPr>
          <p:nvPr/>
        </p:nvPicPr>
        <p:blipFill>
          <a:blip r:embed="rId3"/>
          <a:stretch>
            <a:fillRect/>
          </a:stretch>
        </p:blipFill>
        <p:spPr>
          <a:xfrm>
            <a:off x="0" y="1361803"/>
            <a:ext cx="12192000" cy="4180113"/>
          </a:xfrm>
          <a:prstGeom prst="rect">
            <a:avLst/>
          </a:prstGeom>
        </p:spPr>
      </p:pic>
    </p:spTree>
    <p:extLst>
      <p:ext uri="{BB962C8B-B14F-4D97-AF65-F5344CB8AC3E}">
        <p14:creationId xmlns:p14="http://schemas.microsoft.com/office/powerpoint/2010/main" val="105253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l="1424" r="1424"/>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Smart Tourism &amp; Sustainability</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5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21778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20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94720"/>
            <a:ext cx="7436223" cy="423267"/>
          </a:xfrm>
        </p:spPr>
        <p:txBody>
          <a:bodyPr/>
          <a:lstStyle/>
          <a:p>
            <a:r>
              <a:rPr lang="en-US" sz="2600" dirty="0">
                <a:latin typeface="Arial Nova" panose="020B0504020202020204" pitchFamily="34" charset="0"/>
              </a:rPr>
              <a:t>Examples of Smart Tourism in various Regions</a:t>
            </a:r>
          </a:p>
        </p:txBody>
      </p:sp>
      <p:pic>
        <p:nvPicPr>
          <p:cNvPr id="6" name="Picture 5" descr="A close-up of a text&#10;&#10;Description automatically generated">
            <a:extLst>
              <a:ext uri="{FF2B5EF4-FFF2-40B4-BE49-F238E27FC236}">
                <a16:creationId xmlns:a16="http://schemas.microsoft.com/office/drawing/2014/main" id="{4CEFB76F-1E5B-6929-EC31-962D937900BC}"/>
              </a:ext>
            </a:extLst>
          </p:cNvPr>
          <p:cNvPicPr>
            <a:picLocks noChangeAspect="1"/>
          </p:cNvPicPr>
          <p:nvPr/>
        </p:nvPicPr>
        <p:blipFill>
          <a:blip r:embed="rId2"/>
          <a:stretch>
            <a:fillRect/>
          </a:stretch>
        </p:blipFill>
        <p:spPr>
          <a:xfrm>
            <a:off x="0" y="2193429"/>
            <a:ext cx="12329059" cy="2813328"/>
          </a:xfrm>
          <a:prstGeom prst="rect">
            <a:avLst/>
          </a:prstGeom>
        </p:spPr>
      </p:pic>
      <p:pic>
        <p:nvPicPr>
          <p:cNvPr id="8" name="Picture 7" descr="A flag with a red blue and black circle&#10;&#10;Description automatically generated">
            <a:extLst>
              <a:ext uri="{FF2B5EF4-FFF2-40B4-BE49-F238E27FC236}">
                <a16:creationId xmlns:a16="http://schemas.microsoft.com/office/drawing/2014/main" id="{62FD5C8C-D468-4ECC-47A2-5E70354D3F66}"/>
              </a:ext>
            </a:extLst>
          </p:cNvPr>
          <p:cNvPicPr>
            <a:picLocks noChangeAspect="1"/>
          </p:cNvPicPr>
          <p:nvPr/>
        </p:nvPicPr>
        <p:blipFill>
          <a:blip r:embed="rId3"/>
          <a:stretch>
            <a:fillRect/>
          </a:stretch>
        </p:blipFill>
        <p:spPr>
          <a:xfrm>
            <a:off x="4894529" y="5168900"/>
            <a:ext cx="2540000" cy="1689100"/>
          </a:xfrm>
          <a:prstGeom prst="rect">
            <a:avLst/>
          </a:prstGeom>
        </p:spPr>
      </p:pic>
    </p:spTree>
    <p:extLst>
      <p:ext uri="{BB962C8B-B14F-4D97-AF65-F5344CB8AC3E}">
        <p14:creationId xmlns:p14="http://schemas.microsoft.com/office/powerpoint/2010/main" val="408583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481248" y="2373280"/>
            <a:ext cx="9723294" cy="785528"/>
          </a:xfrm>
        </p:spPr>
        <p:txBody>
          <a:bodyPr/>
          <a:lstStyle/>
          <a:p>
            <a:pPr algn="ctr"/>
            <a:r>
              <a:rPr lang="en-KR" dirty="0"/>
              <a:t>Discussion about  Technology &amp; Tourism in Mekong Region</a:t>
            </a:r>
          </a:p>
        </p:txBody>
      </p:sp>
    </p:spTree>
    <p:extLst>
      <p:ext uri="{BB962C8B-B14F-4D97-AF65-F5344CB8AC3E}">
        <p14:creationId xmlns:p14="http://schemas.microsoft.com/office/powerpoint/2010/main" val="626483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Introduction to Smart Tourism</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1 </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1 November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624907"/>
            <a:ext cx="7482032" cy="3252787"/>
          </a:xfrm>
        </p:spPr>
        <p:txBody>
          <a:bodyPr anchor="ctr"/>
          <a:lstStyle/>
          <a:p>
            <a:r>
              <a:rPr lang="en-US" dirty="0">
                <a:latin typeface="Arial Nova" panose="020B0504020202020204" pitchFamily="34" charset="0"/>
              </a:rPr>
              <a:t>Smart Tourism &amp; Smart Destinations</a:t>
            </a:r>
          </a:p>
          <a:p>
            <a:r>
              <a:rPr lang="en-US" dirty="0">
                <a:latin typeface="Arial Nova" panose="020B0504020202020204" pitchFamily="34" charset="0"/>
              </a:rPr>
              <a:t>The role of Technology</a:t>
            </a:r>
          </a:p>
          <a:p>
            <a:r>
              <a:rPr lang="en-US" dirty="0">
                <a:latin typeface="Arial Nova" panose="020B0504020202020204" pitchFamily="34" charset="0"/>
              </a:rPr>
              <a:t>Smart Tourism Policies</a:t>
            </a:r>
          </a:p>
          <a:p>
            <a:r>
              <a:rPr lang="en-US" dirty="0">
                <a:latin typeface="Arial Nova" panose="020B0504020202020204" pitchFamily="34" charset="0"/>
              </a:rPr>
              <a:t>Innovation and Creativity</a:t>
            </a: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0" y="1297807"/>
            <a:ext cx="11860307" cy="4967669"/>
          </a:xfrm>
        </p:spPr>
        <p:txBody>
          <a:bodyPr>
            <a:normAutofit/>
          </a:bodyPr>
          <a:lstStyle/>
          <a:p>
            <a:pPr marL="0" indent="0">
              <a:buNone/>
            </a:pPr>
            <a:r>
              <a:rPr lang="en-US" sz="2600" dirty="0">
                <a:latin typeface="Arial Nova" panose="020B0504020202020204" pitchFamily="34" charset="0"/>
              </a:rPr>
              <a:t>The aim of smart tourism is to develop information and communication infrastructure and capabilities to facilitate innovation, improve the visitor experience, and manage and collaboratively govern tourism more effectively (</a:t>
            </a:r>
            <a:r>
              <a:rPr lang="en-US" sz="2600" dirty="0" err="1">
                <a:latin typeface="Arial Nova" panose="020B0504020202020204" pitchFamily="34" charset="0"/>
              </a:rPr>
              <a:t>Gretzel</a:t>
            </a:r>
            <a:r>
              <a:rPr lang="en-US" sz="2600" dirty="0">
                <a:latin typeface="Arial Nova" panose="020B0504020202020204" pitchFamily="34" charset="0"/>
              </a:rPr>
              <a:t> et al., 2015). </a:t>
            </a:r>
          </a:p>
          <a:p>
            <a:pPr marL="0" indent="0">
              <a:buNone/>
            </a:pPr>
            <a:r>
              <a:rPr lang="en-US" sz="2600" dirty="0">
                <a:latin typeface="Arial Nova" panose="020B0504020202020204" pitchFamily="34" charset="0"/>
              </a:rPr>
              <a:t>The technologies that facilitate convergence have been identified as the major source of value creation, innovation and productivity for the future of tourism (APEC, 2019). </a:t>
            </a:r>
            <a:endParaRPr lang="en-US" sz="1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1401" y="574249"/>
            <a:ext cx="7436223" cy="423267"/>
          </a:xfrm>
        </p:spPr>
        <p:txBody>
          <a:bodyPr/>
          <a:lstStyle/>
          <a:p>
            <a:r>
              <a:rPr lang="en-US" dirty="0">
                <a:latin typeface="Arial Nova" panose="020B0504020202020204" pitchFamily="34" charset="0"/>
              </a:rPr>
              <a:t>Smart Tourism &amp; Smart Destinations</a:t>
            </a:r>
          </a:p>
        </p:txBody>
      </p:sp>
      <p:pic>
        <p:nvPicPr>
          <p:cNvPr id="14" name="Picture 13" descr="A logo for a tourism company&#10;&#10;Description automatically generated">
            <a:extLst>
              <a:ext uri="{FF2B5EF4-FFF2-40B4-BE49-F238E27FC236}">
                <a16:creationId xmlns:a16="http://schemas.microsoft.com/office/drawing/2014/main" id="{67ECB067-C9E0-1FD3-7FBA-4EACC1F9206D}"/>
              </a:ext>
            </a:extLst>
          </p:cNvPr>
          <p:cNvPicPr>
            <a:picLocks noChangeAspect="1"/>
          </p:cNvPicPr>
          <p:nvPr/>
        </p:nvPicPr>
        <p:blipFill>
          <a:blip r:embed="rId2"/>
          <a:stretch>
            <a:fillRect/>
          </a:stretch>
        </p:blipFill>
        <p:spPr>
          <a:xfrm>
            <a:off x="4326616" y="3911691"/>
            <a:ext cx="3538768" cy="2654076"/>
          </a:xfrm>
          <a:prstGeom prst="rect">
            <a:avLst/>
          </a:prstGeom>
        </p:spPr>
      </p:pic>
    </p:spTree>
    <p:extLst>
      <p:ext uri="{BB962C8B-B14F-4D97-AF65-F5344CB8AC3E}">
        <p14:creationId xmlns:p14="http://schemas.microsoft.com/office/powerpoint/2010/main" val="227658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0" y="1297807"/>
            <a:ext cx="11860307" cy="4967669"/>
          </a:xfrm>
        </p:spPr>
        <p:txBody>
          <a:bodyPr>
            <a:normAutofit/>
          </a:bodyPr>
          <a:lstStyle/>
          <a:p>
            <a:pPr marL="0" indent="0">
              <a:buNone/>
            </a:pPr>
            <a:r>
              <a:rPr lang="en-US" sz="2600" dirty="0">
                <a:latin typeface="Arial Nova" panose="020B0504020202020204" pitchFamily="34" charset="0"/>
              </a:rPr>
              <a:t>A smart destination is one with a strategy for technology, innovation, sustainability, accessibility and inclusivity along the entire tourism cycle: before, during and after the trip. A smart destination is also one with residents as well as tourists in mind, factoring multilingualism, cultural idiosyncrasies and seasonality into tourism planning.</a:t>
            </a:r>
          </a:p>
          <a:p>
            <a:pPr marL="0" indent="0">
              <a:buNone/>
            </a:pPr>
            <a:endParaRPr lang="en-US" sz="1200" dirty="0">
              <a:latin typeface="Arial Nova" panose="020B0504020202020204" pitchFamily="34" charset="0"/>
            </a:endParaRPr>
          </a:p>
          <a:p>
            <a:pPr marL="0" indent="0">
              <a:buNone/>
            </a:pPr>
            <a:r>
              <a:rPr lang="en-US" sz="2600" dirty="0">
                <a:latin typeface="Arial Nova" panose="020B0504020202020204" pitchFamily="34" charset="0"/>
              </a:rPr>
              <a:t>This is why smart destinations are key to the transformation of the tourism sector. By continuously and accurately measuring, integrating and analyzing data for efficient decision-making, prioritization and anticipation of challenges, they create a seamless and exciting experience for tourists while managing local resources efficiently.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1401" y="574249"/>
            <a:ext cx="7436223" cy="423267"/>
          </a:xfrm>
        </p:spPr>
        <p:txBody>
          <a:bodyPr/>
          <a:lstStyle/>
          <a:p>
            <a:r>
              <a:rPr lang="en-US" dirty="0">
                <a:latin typeface="Arial Nova" panose="020B0504020202020204" pitchFamily="34" charset="0"/>
              </a:rPr>
              <a:t>Smart Tourism &amp; Smart Destinations</a:t>
            </a:r>
          </a:p>
        </p:txBody>
      </p:sp>
      <p:pic>
        <p:nvPicPr>
          <p:cNvPr id="10" name="Picture 9" descr="A logo for a company&#10;&#10;Description automatically generated">
            <a:extLst>
              <a:ext uri="{FF2B5EF4-FFF2-40B4-BE49-F238E27FC236}">
                <a16:creationId xmlns:a16="http://schemas.microsoft.com/office/drawing/2014/main" id="{4CB2CA19-C487-79D7-386C-BE67165D6872}"/>
              </a:ext>
            </a:extLst>
          </p:cNvPr>
          <p:cNvPicPr>
            <a:picLocks noChangeAspect="1"/>
          </p:cNvPicPr>
          <p:nvPr/>
        </p:nvPicPr>
        <p:blipFill>
          <a:blip r:embed="rId2"/>
          <a:stretch>
            <a:fillRect/>
          </a:stretch>
        </p:blipFill>
        <p:spPr>
          <a:xfrm>
            <a:off x="4378528" y="4978400"/>
            <a:ext cx="3556000" cy="1879600"/>
          </a:xfrm>
          <a:prstGeom prst="rect">
            <a:avLst/>
          </a:prstGeom>
        </p:spPr>
      </p:pic>
    </p:spTree>
    <p:extLst>
      <p:ext uri="{BB962C8B-B14F-4D97-AF65-F5344CB8AC3E}">
        <p14:creationId xmlns:p14="http://schemas.microsoft.com/office/powerpoint/2010/main" val="4592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0" y="1297807"/>
            <a:ext cx="11860307" cy="4967669"/>
          </a:xfrm>
        </p:spPr>
        <p:txBody>
          <a:bodyPr>
            <a:normAutofit/>
          </a:bodyPr>
          <a:lstStyle/>
          <a:p>
            <a:pPr marL="0" indent="0">
              <a:buNone/>
            </a:pPr>
            <a:r>
              <a:rPr lang="en-US" sz="2600" dirty="0">
                <a:latin typeface="Arial Nova" panose="020B0504020202020204" pitchFamily="34" charset="0"/>
              </a:rPr>
              <a:t>Smart destinations can make tourism governance more inclusive through inclusive entities, such as boards, trusts or foundations, which represent all public/private stakeholders in the destination. They can help ensure maximum accessibility in sites, products and services, eliminating barriers to mobility. And they allow us to </a:t>
            </a:r>
            <a:r>
              <a:rPr lang="en-US" sz="2600" dirty="0" err="1">
                <a:latin typeface="Arial Nova" panose="020B0504020202020204" pitchFamily="34" charset="0"/>
              </a:rPr>
              <a:t>analyse</a:t>
            </a:r>
            <a:r>
              <a:rPr lang="en-US" sz="2600" dirty="0">
                <a:latin typeface="Arial Nova" panose="020B0504020202020204" pitchFamily="34" charset="0"/>
              </a:rPr>
              <a:t> sustainable tourism management through different lenses.</a:t>
            </a:r>
            <a:endParaRPr lang="en-US" sz="1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1401" y="574249"/>
            <a:ext cx="7436223" cy="423267"/>
          </a:xfrm>
        </p:spPr>
        <p:txBody>
          <a:bodyPr/>
          <a:lstStyle/>
          <a:p>
            <a:r>
              <a:rPr lang="en-US" dirty="0">
                <a:latin typeface="Arial Nova" panose="020B0504020202020204" pitchFamily="34" charset="0"/>
              </a:rPr>
              <a:t>Smart Tourism &amp; Smart Destinations</a:t>
            </a:r>
          </a:p>
        </p:txBody>
      </p:sp>
      <p:pic>
        <p:nvPicPr>
          <p:cNvPr id="5" name="Picture 4" descr="A road with cars and a city in the background&#10;&#10;Description automatically generated">
            <a:extLst>
              <a:ext uri="{FF2B5EF4-FFF2-40B4-BE49-F238E27FC236}">
                <a16:creationId xmlns:a16="http://schemas.microsoft.com/office/drawing/2014/main" id="{CE34D79C-4340-7615-6157-6A3703FFD8AF}"/>
              </a:ext>
            </a:extLst>
          </p:cNvPr>
          <p:cNvPicPr>
            <a:picLocks noChangeAspect="1"/>
          </p:cNvPicPr>
          <p:nvPr/>
        </p:nvPicPr>
        <p:blipFill>
          <a:blip r:embed="rId2"/>
          <a:stretch>
            <a:fillRect/>
          </a:stretch>
        </p:blipFill>
        <p:spPr>
          <a:xfrm>
            <a:off x="4070624" y="3781641"/>
            <a:ext cx="5862086" cy="2502110"/>
          </a:xfrm>
          <a:prstGeom prst="rect">
            <a:avLst/>
          </a:prstGeom>
        </p:spPr>
      </p:pic>
    </p:spTree>
    <p:extLst>
      <p:ext uri="{BB962C8B-B14F-4D97-AF65-F5344CB8AC3E}">
        <p14:creationId xmlns:p14="http://schemas.microsoft.com/office/powerpoint/2010/main" val="382766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533809"/>
            <a:ext cx="11860307" cy="2901031"/>
          </a:xfrm>
        </p:spPr>
        <p:txBody>
          <a:bodyPr>
            <a:normAutofit/>
          </a:bodyPr>
          <a:lstStyle/>
          <a:p>
            <a:pPr marL="0" indent="0">
              <a:buNone/>
            </a:pPr>
            <a:r>
              <a:rPr lang="en-US" sz="2600" dirty="0">
                <a:latin typeface="Arial Nova" panose="020B0504020202020204" pitchFamily="34" charset="0"/>
              </a:rPr>
              <a:t>In tourism, digital-physical convergence is demonstrated by augmented reality, wearable technologies, and the Internet-of-Things to generate new hybrid products, services and experiences. Examples include e-bikes, e-scooters and e-cars which can be accessed anywhere, anytime with a mobile app, reducing the need for a front office presence and staff, to potentially be replaced by tech support and maintenance facilities. When scaled across cities, regions or a country, smart tourism development is possible.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Smart Tourism &amp; Smart Destinations</a:t>
            </a:r>
          </a:p>
        </p:txBody>
      </p:sp>
      <p:pic>
        <p:nvPicPr>
          <p:cNvPr id="10" name="Picture 9" descr="A hand holding a phone with a map on it&#10;&#10;Description automatically generated">
            <a:extLst>
              <a:ext uri="{FF2B5EF4-FFF2-40B4-BE49-F238E27FC236}">
                <a16:creationId xmlns:a16="http://schemas.microsoft.com/office/drawing/2014/main" id="{C2D2F66D-E9CA-5016-468C-D2A14AD6319E}"/>
              </a:ext>
            </a:extLst>
          </p:cNvPr>
          <p:cNvPicPr>
            <a:picLocks noChangeAspect="1"/>
          </p:cNvPicPr>
          <p:nvPr/>
        </p:nvPicPr>
        <p:blipFill>
          <a:blip r:embed="rId2"/>
          <a:stretch>
            <a:fillRect/>
          </a:stretch>
        </p:blipFill>
        <p:spPr>
          <a:xfrm>
            <a:off x="7562726" y="3960980"/>
            <a:ext cx="4002406" cy="2669621"/>
          </a:xfrm>
          <a:prstGeom prst="rect">
            <a:avLst/>
          </a:prstGeom>
        </p:spPr>
      </p:pic>
    </p:spTree>
    <p:extLst>
      <p:ext uri="{BB962C8B-B14F-4D97-AF65-F5344CB8AC3E}">
        <p14:creationId xmlns:p14="http://schemas.microsoft.com/office/powerpoint/2010/main" val="428707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94766" y="1396786"/>
            <a:ext cx="11529593" cy="4064428"/>
          </a:xfrm>
        </p:spPr>
        <p:txBody>
          <a:bodyPr>
            <a:normAutofit/>
          </a:bodyPr>
          <a:lstStyle/>
          <a:p>
            <a:pPr marL="0" indent="0">
              <a:buNone/>
            </a:pPr>
            <a:r>
              <a:rPr lang="en-US" sz="2600" dirty="0">
                <a:latin typeface="Arial Nova" panose="020B0504020202020204" pitchFamily="34" charset="0"/>
              </a:rPr>
              <a:t>The evolution and application of digital technologies are profoundly changing the way people live, work, travel and do business, and in the process, they are transforming and reshaping tourism. The scope and uptake of digital technologies varies across countries, sectors, </a:t>
            </a:r>
            <a:r>
              <a:rPr lang="en-US" sz="2600" dirty="0" err="1">
                <a:latin typeface="Arial Nova" panose="020B0504020202020204" pitchFamily="34" charset="0"/>
              </a:rPr>
              <a:t>organisations</a:t>
            </a:r>
            <a:r>
              <a:rPr lang="en-US" sz="2600" dirty="0">
                <a:latin typeface="Arial Nova" panose="020B0504020202020204" pitchFamily="34" charset="0"/>
              </a:rPr>
              <a:t> and places. </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The resulting opportunities and barriers create an uneven playing field, which is exacerbated by a growing gap between tech-driven and globally connected tourism businesses, and traditional micro and small businesses often </a:t>
            </a:r>
            <a:r>
              <a:rPr lang="en-US" sz="2600" dirty="0" err="1">
                <a:latin typeface="Arial Nova" panose="020B0504020202020204" pitchFamily="34" charset="0"/>
              </a:rPr>
              <a:t>characterised</a:t>
            </a:r>
            <a:r>
              <a:rPr lang="en-US" sz="2600" dirty="0">
                <a:latin typeface="Arial Nova" panose="020B0504020202020204" pitchFamily="34" charset="0"/>
              </a:rPr>
              <a:t> by low-tech business practices.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1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6" name="Title 1">
            <a:extLst>
              <a:ext uri="{FF2B5EF4-FFF2-40B4-BE49-F238E27FC236}">
                <a16:creationId xmlns:a16="http://schemas.microsoft.com/office/drawing/2014/main" id="{CA72AB47-B262-A89D-6E89-DB8C08A60797}"/>
              </a:ext>
            </a:extLst>
          </p:cNvPr>
          <p:cNvSpPr txBox="1">
            <a:spLocks/>
          </p:cNvSpPr>
          <p:nvPr/>
        </p:nvSpPr>
        <p:spPr>
          <a:xfrm>
            <a:off x="1864261" y="871429"/>
            <a:ext cx="7436223" cy="4232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latin typeface="Arial Nova" panose="020B0504020202020204" pitchFamily="34" charset="0"/>
              </a:rPr>
              <a:t>The role of Technology</a:t>
            </a:r>
          </a:p>
        </p:txBody>
      </p:sp>
      <p:pic>
        <p:nvPicPr>
          <p:cNvPr id="1026" name="Picture 2" descr="The COVID-19 pandemic has made us reliant on digital technologies, eroding  our privacy">
            <a:extLst>
              <a:ext uri="{FF2B5EF4-FFF2-40B4-BE49-F238E27FC236}">
                <a16:creationId xmlns:a16="http://schemas.microsoft.com/office/drawing/2014/main" id="{D5DBA7B2-207A-3285-DFED-B690D8A41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942248"/>
            <a:ext cx="4270108" cy="180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0878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13087</TotalTime>
  <Words>1308</Words>
  <Application>Microsoft Macintosh PowerPoint</Application>
  <PresentationFormat>Widescreen</PresentationFormat>
  <Paragraphs>121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Nova</vt:lpstr>
      <vt:lpstr>Calibri</vt:lpstr>
      <vt:lpstr>Open Sans</vt:lpstr>
      <vt:lpstr>Office Theme</vt:lpstr>
      <vt:lpstr>Sustainable &amp; Smart Tourism</vt:lpstr>
      <vt:lpstr>Smart Tourism &amp; Sustainability</vt:lpstr>
      <vt:lpstr>Introduction to Smart Tourism</vt:lpstr>
      <vt:lpstr>PowerPoint Presentation</vt:lpstr>
      <vt:lpstr>Smart Tourism &amp; Smart Destinations</vt:lpstr>
      <vt:lpstr>Smart Tourism &amp; Smart Destinations</vt:lpstr>
      <vt:lpstr>Smart Tourism &amp; Smart Destinations</vt:lpstr>
      <vt:lpstr>Smart Tourism &amp; Smart Destinations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Innovation and Creativity</vt:lpstr>
      <vt:lpstr>Innovation and Creativity</vt:lpstr>
      <vt:lpstr>Innovation and Creativity</vt:lpstr>
      <vt:lpstr>Examples of Smart Tourism in various Regions</vt:lpstr>
      <vt:lpstr>Examples of Smart Tourism in various Regions</vt:lpstr>
      <vt:lpstr>Discussion about  Technology &amp; Tourism in Mekong Region</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527</cp:revision>
  <cp:lastPrinted>2023-09-24T09:21:02Z</cp:lastPrinted>
  <dcterms:created xsi:type="dcterms:W3CDTF">2023-02-25T10:22:15Z</dcterms:created>
  <dcterms:modified xsi:type="dcterms:W3CDTF">2023-11-01T13:29:44Z</dcterms:modified>
</cp:coreProperties>
</file>