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8" r:id="rId4"/>
    <p:sldId id="628" r:id="rId5"/>
    <p:sldId id="656" r:id="rId6"/>
    <p:sldId id="680" r:id="rId7"/>
    <p:sldId id="684" r:id="rId8"/>
    <p:sldId id="667" r:id="rId9"/>
    <p:sldId id="690" r:id="rId10"/>
    <p:sldId id="692" r:id="rId11"/>
    <p:sldId id="693" r:id="rId12"/>
    <p:sldId id="694" r:id="rId13"/>
    <p:sldId id="695" r:id="rId14"/>
    <p:sldId id="685" r:id="rId15"/>
    <p:sldId id="668" r:id="rId16"/>
    <p:sldId id="682" r:id="rId17"/>
    <p:sldId id="686" r:id="rId18"/>
    <p:sldId id="669" r:id="rId19"/>
    <p:sldId id="672" r:id="rId20"/>
    <p:sldId id="6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BCDCF6"/>
    <a:srgbClr val="01B6EE"/>
    <a:srgbClr val="73C9DC"/>
    <a:srgbClr val="4E8FCD"/>
    <a:srgbClr val="008BD2"/>
    <a:srgbClr val="0F428C"/>
    <a:srgbClr val="FAD0CF"/>
    <a:srgbClr val="01B6ED"/>
    <a:srgbClr val="00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0" autoAdjust="0"/>
    <p:restoredTop sz="85206" autoAdjust="0"/>
  </p:normalViewPr>
  <p:slideViewPr>
    <p:cSldViewPr snapToGrid="0" snapToObjects="1">
      <p:cViewPr>
        <p:scale>
          <a:sx n="60" d="100"/>
          <a:sy n="60" d="100"/>
        </p:scale>
        <p:origin x="25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02C166-8C0A-D5F5-4068-8A8BC56F7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A9348-8D07-45BE-F46E-90B3924D2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6FCE7-95A2-B04F-96F3-1F517A8038A1}" type="datetimeFigureOut">
              <a:rPr lang="en-KR" smtClean="0"/>
              <a:t>10/28/23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609-79AE-DF28-445C-0E096212FA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091CC-705C-6D42-8EA9-F7EA9FE20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31B3-29A6-DE42-B9CD-F001CA004CDC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194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76B2-F1D5-7C42-8690-5E1FEA9EA7C8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3EB-90F0-F342-8499-59A73EFC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F0CB3-0DE0-C84C-9A4E-CA03BC2029F5}"/>
              </a:ext>
            </a:extLst>
          </p:cNvPr>
          <p:cNvSpPr/>
          <p:nvPr userDrawn="1"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BEA52-9F13-594B-850F-DF911FC9AD9A}"/>
              </a:ext>
            </a:extLst>
          </p:cNvPr>
          <p:cNvSpPr/>
          <p:nvPr userDrawn="1"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684" y="1473347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5A7C57-9811-E340-8A05-15A5C279A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71817" y="3965796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E308-AAEF-CF4B-AB67-1B4F1EF90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859" y="1110407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178B35-AC64-A640-BE34-8D74BAFF9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79" y="3597954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36B2F6-5BAF-054B-9D2D-E5B5BB88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53BE3F0-91CC-0843-AD5C-40BEB38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BC849F-DA56-9E4D-817A-FFA6F41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9447" y="1368775"/>
            <a:ext cx="5659624" cy="4112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423" y="1396792"/>
            <a:ext cx="4622099" cy="11447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one photo,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3" y="2693826"/>
            <a:ext cx="4622100" cy="27673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8FA0AC-4352-864E-9FC4-0E194DA8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85015A-8FD4-7544-8C70-CDA0948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072AF3-879A-014A-B657-2755441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306" y="1368775"/>
            <a:ext cx="5665694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85" y="3746744"/>
            <a:ext cx="10056556" cy="50339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two photos,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5" y="4474211"/>
            <a:ext cx="10056556" cy="1143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6283" y="1368775"/>
            <a:ext cx="5549153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36CCE7-926F-FF4C-84CC-7C163E6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75384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92994DC-B89D-A849-A3C1-E4D5A205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Title of the presentation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53D76B-BDBB-AB45-B9AF-75C7123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093" y="1130985"/>
            <a:ext cx="3696097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7024" y="3630609"/>
            <a:ext cx="7436223" cy="423267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three photos, with three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9755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869D3B0-6636-0D4A-B955-B854D3B03D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9388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0EE6-FF86-F04C-94E4-4E1BF125FB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03944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3215A9-1BAF-9E4D-8BF8-F23105310D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65642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839446-51BA-DC47-8271-30C92E53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75A06F-74AF-1A43-955E-6E247055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9FE3760-4B94-EE42-BD59-00360B3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52" y="2868428"/>
            <a:ext cx="10060112" cy="22127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7C8E9-8C6F-D840-9D97-C1ADEA241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552" y="1929737"/>
            <a:ext cx="10054896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</p:spTree>
    <p:extLst>
      <p:ext uri="{BB962C8B-B14F-4D97-AF65-F5344CB8AC3E}">
        <p14:creationId xmlns:p14="http://schemas.microsoft.com/office/powerpoint/2010/main" val="32536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C5472-BBA5-A949-BF0B-B2862278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3DC67-2E7A-D249-99F3-A64CCE125A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96737" y="1838902"/>
            <a:ext cx="8939646" cy="33357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table, chart, </a:t>
            </a:r>
            <a:r>
              <a:rPr lang="en-US" dirty="0" err="1"/>
              <a:t>grap</a:t>
            </a:r>
            <a:r>
              <a:rPr lang="en-US" dirty="0"/>
              <a:t> in the frame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5376-881F-1E4A-AF44-643124177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A93053-56AE-574E-B60D-33F4FA5A12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AAE9E1-98F1-2340-9143-4425CDC47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A6DFF7-213B-3D45-9DAE-43DF4DEAC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937" y="2841113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2300" y="2778767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43B8B-25F1-F344-B42F-06AB6E3B6A72}"/>
              </a:ext>
            </a:extLst>
          </p:cNvPr>
          <p:cNvSpPr/>
          <p:nvPr userDrawn="1"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ED53D-E33E-0B48-A0D5-351897961CA2}"/>
              </a:ext>
            </a:extLst>
          </p:cNvPr>
          <p:cNvSpPr txBox="1"/>
          <p:nvPr userDrawn="1"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Mekong Institute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123 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Mittraphap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Rd., Muang District,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40002, THAILAND  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  : +66 (0) 4320 2411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Fax. : +66 (0) 4320 3656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 information@mekonginstitute.org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36DB-F088-0249-B842-2553B442EAD0}"/>
              </a:ext>
            </a:extLst>
          </p:cNvPr>
          <p:cNvSpPr/>
          <p:nvPr userDrawn="1"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3A378-9152-644D-A594-50118E3F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557" y="929925"/>
            <a:ext cx="2063702" cy="73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CC506C-EF80-884D-A860-178EE160D68B}"/>
              </a:ext>
            </a:extLst>
          </p:cNvPr>
          <p:cNvSpPr txBox="1"/>
          <p:nvPr userDrawn="1"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22B04-515E-6242-A0C4-4BA729995080}"/>
              </a:ext>
            </a:extLst>
          </p:cNvPr>
          <p:cNvSpPr txBox="1"/>
          <p:nvPr userDrawn="1"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7265A-551B-ED4C-B2AD-F0F5017BF3C4}"/>
              </a:ext>
            </a:extLst>
          </p:cNvPr>
          <p:cNvSpPr txBox="1"/>
          <p:nvPr userDrawn="1"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F327C-0DF9-CD40-99CF-B58A35EADC17}"/>
              </a:ext>
            </a:extLst>
          </p:cNvPr>
          <p:cNvSpPr txBox="1"/>
          <p:nvPr userDrawn="1"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6D5D1-4E3D-1A41-AEDB-E49B20EFC410}"/>
              </a:ext>
            </a:extLst>
          </p:cNvPr>
          <p:cNvGrpSpPr/>
          <p:nvPr userDrawn="1"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2DA9A5-6DCC-3F43-B00D-8FCA453BAF3A}"/>
                </a:ext>
              </a:extLst>
            </p:cNvPr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B86F3F-0084-9347-91BE-C27C46A7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B56A7-A0C4-A745-B8FB-926DE945A0C1}"/>
              </a:ext>
            </a:extLst>
          </p:cNvPr>
          <p:cNvGrpSpPr/>
          <p:nvPr userDrawn="1"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B3CE61-B1CB-B74B-931E-F49AF5F4830B}"/>
                </a:ext>
              </a:extLst>
            </p:cNvPr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5AEA2-DDC2-8148-B168-8756C0E0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91F93-A878-4040-92C7-3FBB2569359B}"/>
              </a:ext>
            </a:extLst>
          </p:cNvPr>
          <p:cNvGrpSpPr/>
          <p:nvPr userDrawn="1"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92AF78-1262-B94F-9084-5D13A434D74A}"/>
                </a:ext>
              </a:extLst>
            </p:cNvPr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962B5E-CAE8-C843-8BD2-2F912FC7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B72BB-350E-D846-843B-5CDACB5CD0F9}"/>
              </a:ext>
            </a:extLst>
          </p:cNvPr>
          <p:cNvGrpSpPr/>
          <p:nvPr userDrawn="1"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592742C-E5A5-9648-BCE4-B9FB78F24353}"/>
                </a:ext>
              </a:extLst>
            </p:cNvPr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1C66A4-7859-A74A-B216-68DE096E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5736BA04-3144-4D46-94D5-34AB5DCD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20" y="2320620"/>
            <a:ext cx="6183687" cy="89953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5030" y="2378362"/>
            <a:ext cx="4974037" cy="976746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5030" y="4820227"/>
            <a:ext cx="4974037" cy="7169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030" y="3438525"/>
            <a:ext cx="4974037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06ADB-BA3C-1145-ACC9-4E4E5573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2" y="-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845" y="2745436"/>
            <a:ext cx="1853991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948293"/>
            <a:ext cx="7482032" cy="3252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3FD9F-77CA-4444-9972-75AB9F4DF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549" y="1650533"/>
            <a:ext cx="1853991" cy="64719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550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F7B6ADC-39C9-EB42-AED1-D6F7B770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559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8880" y="1277937"/>
            <a:ext cx="9097703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1" y="2176041"/>
            <a:ext cx="9097702" cy="306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F42BD2-868E-0E43-9E7F-95F2629C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8FAAB-6AF4-F54A-AC95-A1AC2788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806217-72B2-2349-871F-C26263D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133" y="1277937"/>
            <a:ext cx="9676430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33" y="2201008"/>
            <a:ext cx="4597082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A1A47F-F7AA-1D4F-9F0C-7EE76BDC32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57682" y="2201008"/>
            <a:ext cx="4166886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24517-7BF2-2C42-A30F-0A14B30B5F69}"/>
              </a:ext>
            </a:extLst>
          </p:cNvPr>
          <p:cNvCxnSpPr>
            <a:cxnSpLocks/>
          </p:cNvCxnSpPr>
          <p:nvPr userDrawn="1"/>
        </p:nvCxnSpPr>
        <p:spPr>
          <a:xfrm>
            <a:off x="6281194" y="2212583"/>
            <a:ext cx="0" cy="3411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09AAD8-6182-FF47-919A-E2343B9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35F5E4-DA37-724F-8EE3-FBEC80B0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2D9DCB-CED3-524B-BF4C-EB85B1F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F4F515-FC08-1E45-B38A-AE95168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BE817A0-A2BC-9C45-B27A-BF0611E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55CFFA8-66AA-EC42-B308-3A32F3B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w="19050">
            <a:solidFill>
              <a:srgbClr val="01B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C01525-2EED-994C-A5C7-15607F6F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28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2B244ED-7FB9-7B47-9F08-C5FBBD0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0F37D99-6C5A-8840-A8A8-98F2BF2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A89F-2919-1A4F-9F2E-A3BFA833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406B-46FD-F44D-8DB5-9633ADB7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11AD-A81B-D144-AFDC-F1F6606E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C802-5A4C-A949-8DEC-8EC47AA8E537}" type="datetime3">
              <a:rPr lang="en-US" smtClean="0"/>
              <a:t>28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4C12-A063-524A-B743-6FCC1C74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Tital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1F03-3E23-B74B-B389-A1091143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E84-8F4A-6B40-BE6C-6DAF3A7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0" r:id="rId3"/>
    <p:sldLayoutId id="2147483672" r:id="rId4"/>
    <p:sldLayoutId id="2147483673" r:id="rId5"/>
    <p:sldLayoutId id="2147483650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  <p:sldLayoutId id="2147483676" r:id="rId17"/>
    <p:sldLayoutId id="2147483668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5F1BF3-7670-F346-B3ED-88396A4F2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&amp; Smart Tourism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AE8C3A-CB2F-844C-883B-A0B403A9C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by Mekong Institute (MI) </a:t>
            </a:r>
          </a:p>
          <a:p>
            <a:r>
              <a:rPr lang="en-US" dirty="0"/>
              <a:t>	Funded by Mekong – Korea Cooperation Fund (MKCF)											</a:t>
            </a:r>
          </a:p>
          <a:p>
            <a:r>
              <a:rPr lang="en-US" dirty="0"/>
              <a:t>    November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D958-B62E-5842-99C8-85A028B2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75161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25" y="1925578"/>
            <a:ext cx="3620347" cy="63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Methodological Tools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10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94720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CFF6C-7A2B-EC42-0438-F43E928E47EA}"/>
              </a:ext>
            </a:extLst>
          </p:cNvPr>
          <p:cNvSpPr txBox="1"/>
          <p:nvPr/>
        </p:nvSpPr>
        <p:spPr>
          <a:xfrm>
            <a:off x="2275161" y="3064458"/>
            <a:ext cx="5887439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kern="1200" dirty="0"/>
              <a:t>Indicators for Measuring Competitiveness in Tourism </a:t>
            </a:r>
            <a:endParaRPr lang="el-GR" sz="2200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i="1" dirty="0">
                <a:solidFill>
                  <a:srgbClr val="0070C0"/>
                </a:solidFill>
              </a:rPr>
              <a:t>OECD Tourism Reports 2013/02</a:t>
            </a:r>
            <a:endParaRPr lang="el-GR" sz="2200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18BC54-2910-4712-96D9-E230D70E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0" y="1195855"/>
            <a:ext cx="3494519" cy="47812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7118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25" y="1925578"/>
            <a:ext cx="3620347" cy="63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Methodological Tools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11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94720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BF386-E431-2183-D0D1-7291CA1F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31" y="3921784"/>
            <a:ext cx="1976198" cy="282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4B5FF-0A23-E89B-70F9-50AB4246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905" y="1087635"/>
            <a:ext cx="1937361" cy="2687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50BFD-053B-7443-53A7-0A8E0073903C}"/>
              </a:ext>
            </a:extLst>
          </p:cNvPr>
          <p:cNvSpPr txBox="1"/>
          <p:nvPr/>
        </p:nvSpPr>
        <p:spPr>
          <a:xfrm>
            <a:off x="3712183" y="2642632"/>
            <a:ext cx="617220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Indicators Toolkit from EU</a:t>
            </a:r>
            <a:endParaRPr lang="el-GR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The European Tourism Indicator System – ETIS Toolkit </a:t>
            </a:r>
            <a:endParaRPr lang="el-GR" i="1" dirty="0">
              <a:solidFill>
                <a:srgbClr val="0070C0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for Sustainable Destination Management, 2016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E0682-21C9-1031-5CD1-0D23E6081B9A}"/>
              </a:ext>
            </a:extLst>
          </p:cNvPr>
          <p:cNvSpPr txBox="1"/>
          <p:nvPr/>
        </p:nvSpPr>
        <p:spPr>
          <a:xfrm>
            <a:off x="3712183" y="4536420"/>
            <a:ext cx="572999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Indicators Guide from UNWTO</a:t>
            </a:r>
            <a:endParaRPr lang="el-GR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Indicators of Sustainable development for Tourism Destinations </a:t>
            </a:r>
            <a:endParaRPr lang="el-GR" i="1" dirty="0">
              <a:solidFill>
                <a:srgbClr val="0070C0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– A Guidebook, 2004</a:t>
            </a:r>
            <a:endParaRPr lang="el-G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8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25" y="1925578"/>
            <a:ext cx="3620347" cy="63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Methodological Tools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12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94720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BF386-E431-2183-D0D1-7291CA1F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31" y="3921784"/>
            <a:ext cx="1976198" cy="282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4B5FF-0A23-E89B-70F9-50AB4246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905" y="1087635"/>
            <a:ext cx="1937361" cy="2687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50BFD-053B-7443-53A7-0A8E0073903C}"/>
              </a:ext>
            </a:extLst>
          </p:cNvPr>
          <p:cNvSpPr txBox="1"/>
          <p:nvPr/>
        </p:nvSpPr>
        <p:spPr>
          <a:xfrm>
            <a:off x="3712183" y="2642632"/>
            <a:ext cx="617220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Indicators Toolkit from EU</a:t>
            </a:r>
            <a:endParaRPr lang="el-GR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The European Tourism Indicator System – ETIS Toolkit </a:t>
            </a:r>
            <a:endParaRPr lang="el-GR" i="1" dirty="0">
              <a:solidFill>
                <a:srgbClr val="0070C0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for Sustainable Destination Management, 2016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E0682-21C9-1031-5CD1-0D23E6081B9A}"/>
              </a:ext>
            </a:extLst>
          </p:cNvPr>
          <p:cNvSpPr txBox="1"/>
          <p:nvPr/>
        </p:nvSpPr>
        <p:spPr>
          <a:xfrm>
            <a:off x="3712183" y="4536420"/>
            <a:ext cx="572999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Indicators Guide from UNWTO</a:t>
            </a:r>
            <a:endParaRPr lang="el-GR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Indicators of Sustainable development for Tourism Destinations </a:t>
            </a:r>
            <a:endParaRPr lang="el-GR" i="1" dirty="0">
              <a:solidFill>
                <a:srgbClr val="0070C0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i="1" dirty="0">
                <a:solidFill>
                  <a:srgbClr val="0070C0"/>
                </a:solidFill>
              </a:rPr>
              <a:t>– A Guidebook, 2004</a:t>
            </a:r>
            <a:endParaRPr lang="el-G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25" y="1925578"/>
            <a:ext cx="3620347" cy="63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Methodological Tools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13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94720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B8A3C-C7C6-1038-FCFC-CFBA6A67154D}"/>
              </a:ext>
            </a:extLst>
          </p:cNvPr>
          <p:cNvSpPr txBox="1"/>
          <p:nvPr/>
        </p:nvSpPr>
        <p:spPr>
          <a:xfrm>
            <a:off x="2932470" y="3197220"/>
            <a:ext cx="5744780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dirty="0"/>
              <a:t>Evaluating Carrying Capacity</a:t>
            </a:r>
            <a:endParaRPr lang="el-GR" sz="2200" kern="1200" dirty="0">
              <a:solidFill>
                <a:schemeClr val="bg1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i="1" dirty="0">
                <a:solidFill>
                  <a:srgbClr val="0070C0"/>
                </a:solidFill>
              </a:rPr>
              <a:t>Carrying Capacity Methodology for Tourism, </a:t>
            </a:r>
            <a:endParaRPr lang="el-GR" sz="2200" i="1" dirty="0">
              <a:solidFill>
                <a:srgbClr val="0070C0"/>
              </a:solidFill>
            </a:endParaRP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i="1" dirty="0">
                <a:solidFill>
                  <a:srgbClr val="0070C0"/>
                </a:solidFill>
              </a:rPr>
              <a:t>(EU-ESPON, 2020)</a:t>
            </a:r>
            <a:endParaRPr lang="el-GR" sz="2200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9803E4-281D-A990-D7F3-4A8BEBC3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51" y="1457569"/>
            <a:ext cx="3397644" cy="4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4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9" y="2418351"/>
            <a:ext cx="11178659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What we Measure?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Key Components of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241C-D1DD-27E1-5C9A-873249FB3FEE}"/>
              </a:ext>
            </a:extLst>
          </p:cNvPr>
          <p:cNvSpPr txBox="1"/>
          <p:nvPr/>
        </p:nvSpPr>
        <p:spPr>
          <a:xfrm>
            <a:off x="5041224" y="2163490"/>
            <a:ext cx="5744780" cy="4104200"/>
          </a:xfrm>
          <a:prstGeom prst="rect">
            <a:avLst/>
          </a:prstGeom>
          <a:noFill/>
          <a:effectLst>
            <a:softEdge rad="71932"/>
          </a:effectLst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b="1" dirty="0">
                <a:solidFill>
                  <a:srgbClr val="C00000"/>
                </a:solidFill>
              </a:rPr>
              <a:t>Examples of Key Measuring Areas</a:t>
            </a:r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endParaRPr lang="en-US" sz="2200" dirty="0"/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 Employment in Tourism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 Tourism Seasonality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Managing Energy Sources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Managing Water Sources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Local Community’s Satisfaction Level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Managing Liquid Waste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Managing Solid Waste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US" sz="2200" dirty="0"/>
              <a:t>Governance</a:t>
            </a:r>
            <a:endParaRPr lang="el-GR" sz="2200" kern="1200" dirty="0"/>
          </a:p>
        </p:txBody>
      </p:sp>
    </p:spTree>
    <p:extLst>
      <p:ext uri="{BB962C8B-B14F-4D97-AF65-F5344CB8AC3E}">
        <p14:creationId xmlns:p14="http://schemas.microsoft.com/office/powerpoint/2010/main" val="252814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5" y="2429502"/>
            <a:ext cx="11860307" cy="225679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Every place has its own needs and characteristics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Various issues can be considered more important regionally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All stakeholders need to agree to monitor these sensitive matters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Some scientific assistance is needed &amp; consultation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International existing examples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12FF4C-9947-748B-9F2B-A2CDD8F6B342}"/>
              </a:ext>
            </a:extLst>
          </p:cNvPr>
          <p:cNvSpPr txBox="1">
            <a:spLocks/>
          </p:cNvSpPr>
          <p:nvPr/>
        </p:nvSpPr>
        <p:spPr>
          <a:xfrm>
            <a:off x="1842247" y="1397209"/>
            <a:ext cx="7436223" cy="42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latin typeface="Arial Nova" panose="020B0504020202020204" pitchFamily="34" charset="0"/>
              </a:rPr>
              <a:t>Key Components of Measurement</a:t>
            </a:r>
            <a:endParaRPr lang="en-US" sz="2600" dirty="0">
              <a:latin typeface="Arial Nova" panose="020B05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23BD21-9D4C-DC91-FF32-16DB68EB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65" y="2757386"/>
            <a:ext cx="4710213" cy="47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2"/>
            <a:ext cx="11860307" cy="225679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Data Selection process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Data Storing Process (Database)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Data Analysis &amp; Calculations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Report Creation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Present Data and Outcomes with Scientific validity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28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17113D-08C8-8F3F-D171-B752A46E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Key Components of Measurement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B880C-1688-51DB-4C60-038130D9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789" y="2249615"/>
            <a:ext cx="4096606" cy="26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2"/>
            <a:ext cx="11860307" cy="2206293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Selected Regional Statistics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Agreements for Access to Statistics &amp; Data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Primary Research (</a:t>
            </a:r>
            <a:r>
              <a:rPr lang="en-US" sz="2600" dirty="0" err="1">
                <a:latin typeface="Arial Nova" panose="020B0504020202020204" pitchFamily="34" charset="0"/>
              </a:rPr>
              <a:t>e.g</a:t>
            </a:r>
            <a:r>
              <a:rPr lang="en-US" sz="2600" dirty="0">
                <a:latin typeface="Arial Nova" panose="020B0504020202020204" pitchFamily="34" charset="0"/>
              </a:rPr>
              <a:t> visitors’ satisfaction)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Developing a Regional Body to Manage the whole effort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Engage all those who will be interested to learn from the Data Analysis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A31F45-577A-CCCD-FB75-0627ADA0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Key Components of Measurement</a:t>
            </a:r>
          </a:p>
        </p:txBody>
      </p:sp>
      <p:pic>
        <p:nvPicPr>
          <p:cNvPr id="8" name="Picture 7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30ACA923-F4D3-1D00-EACF-CBDE4DA0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214" y="4893679"/>
            <a:ext cx="1736922" cy="1736922"/>
          </a:xfrm>
          <a:prstGeom prst="rect">
            <a:avLst/>
          </a:prstGeom>
        </p:spPr>
      </p:pic>
      <p:pic>
        <p:nvPicPr>
          <p:cNvPr id="10" name="Picture 9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F23AB347-9506-2EB4-7552-7F7AB497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87" y="4901545"/>
            <a:ext cx="1736922" cy="17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3"/>
            <a:ext cx="11860307" cy="279972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UN SDGs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UNWTO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GSTC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Other Global Initiatives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Aligning with Sustainability Values</a:t>
            </a:r>
          </a:p>
        </p:txBody>
      </p:sp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B46520B2-032F-2614-1243-9C244437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34" y="4491268"/>
            <a:ext cx="2139333" cy="2139333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E0CA55-83A6-D748-5CA6-BAE18EC4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823" y="2049607"/>
            <a:ext cx="3985024" cy="28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7641-E1C2-D203-7D20-00E7F9BD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248" y="2373280"/>
            <a:ext cx="9723294" cy="785528"/>
          </a:xfrm>
        </p:spPr>
        <p:txBody>
          <a:bodyPr/>
          <a:lstStyle/>
          <a:p>
            <a:pPr algn="ctr"/>
            <a:r>
              <a:rPr lang="en-KR" dirty="0"/>
              <a:t>Discussion about  Monitoring Sustainable Tourism in Mekong Region</a:t>
            </a:r>
          </a:p>
        </p:txBody>
      </p:sp>
    </p:spTree>
    <p:extLst>
      <p:ext uri="{BB962C8B-B14F-4D97-AF65-F5344CB8AC3E}">
        <p14:creationId xmlns:p14="http://schemas.microsoft.com/office/powerpoint/2010/main" val="62648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B3A9-8471-9B40-84C0-6E7CD149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3" r="7943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F4CDB-FD67-314A-AD54-EBF29A49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3450020"/>
            <a:ext cx="4925870" cy="3429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3253B-BCB5-3847-A4C2-8217F53B1D6C}"/>
              </a:ext>
            </a:extLst>
          </p:cNvPr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C8E4EC7-8A9D-1341-9C6D-424E35B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Frameworks for Monitoring Sustainable Tourism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D0ACE46-EBA2-1644-BDFA-5880EDE4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Trainer</a:t>
            </a:r>
          </a:p>
          <a:p>
            <a:r>
              <a:rPr lang="en-US" dirty="0"/>
              <a:t>November 2023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818741-C0C1-8B4D-B03D-B97E827B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98" y="3518237"/>
            <a:ext cx="4974037" cy="498475"/>
          </a:xfrm>
        </p:spPr>
        <p:txBody>
          <a:bodyPr/>
          <a:lstStyle/>
          <a:p>
            <a:r>
              <a:rPr lang="en-US" dirty="0"/>
              <a:t>MODULE 4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2107F-6E19-1248-8B58-C71A998C6F80}"/>
              </a:ext>
            </a:extLst>
          </p:cNvPr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FE4E09-C842-A840-AF56-2FDDDDB43F06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1F635A-A5CA-7A4A-BCF1-050A22B3F465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F942D4-2065-A447-A794-05EC09138792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2FC17B-6C83-0941-BF5B-F6B99B14E9C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E10F0E-A144-184C-927D-984EDEABE741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C56FC3-9E43-8740-AED5-217C2E4BFE2F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15E8D-7505-FC4A-8482-821E3E70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0" y="789124"/>
            <a:ext cx="2035954" cy="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0CE1-ADF1-1544-853C-04996B8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56" y="2284697"/>
            <a:ext cx="6183687" cy="899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Q &amp; A </a:t>
            </a:r>
            <a:br>
              <a:rPr lang="en-US" sz="3600" dirty="0">
                <a:latin typeface="Arial Nova" panose="020B0504020202020204" pitchFamily="34" charset="0"/>
              </a:rPr>
            </a:br>
            <a:br>
              <a:rPr lang="en-US" sz="3600" dirty="0">
                <a:latin typeface="Arial Nova" panose="020B05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95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10-C15A-C249-A3AD-F31EEAB4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Monitoring Sustainable Tourism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53DE-C653-EC47-9499-7CD0CBF4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F477-1C07-4244-94E1-A3813638B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Session 1 </a:t>
            </a:r>
          </a:p>
        </p:txBody>
      </p:sp>
    </p:spTree>
    <p:extLst>
      <p:ext uri="{BB962C8B-B14F-4D97-AF65-F5344CB8AC3E}">
        <p14:creationId xmlns:p14="http://schemas.microsoft.com/office/powerpoint/2010/main" val="4024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BD0-6D41-CF40-90DA-EC1E7182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FAFAE-80E8-6A40-A60F-308E37F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650" y="6256407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28 October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047E6-E7E0-8641-BB2A-9949CDD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034" y="62564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92E1B-24EC-A043-825B-44358E96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624907"/>
            <a:ext cx="7482032" cy="3252787"/>
          </a:xfrm>
        </p:spPr>
        <p:txBody>
          <a:bodyPr anchor="ctr"/>
          <a:lstStyle/>
          <a:p>
            <a:r>
              <a:rPr lang="en-US" dirty="0">
                <a:latin typeface="Arial Nova" panose="020B0504020202020204" pitchFamily="34" charset="0"/>
              </a:rPr>
              <a:t>Reasons for Monitoring Sustainability</a:t>
            </a:r>
          </a:p>
          <a:p>
            <a:r>
              <a:rPr lang="en-US" dirty="0">
                <a:latin typeface="Arial Nova" panose="020B0504020202020204" pitchFamily="34" charset="0"/>
              </a:rPr>
              <a:t>Methodological Approaches</a:t>
            </a:r>
          </a:p>
          <a:p>
            <a:r>
              <a:rPr lang="en-US" dirty="0">
                <a:latin typeface="Arial Nova" panose="020B0504020202020204" pitchFamily="34" charset="0"/>
              </a:rPr>
              <a:t>Key Components of Measurement</a:t>
            </a:r>
          </a:p>
          <a:p>
            <a:r>
              <a:rPr lang="en-US" dirty="0">
                <a:latin typeface="Arial Nova" panose="020B0504020202020204" pitchFamily="34" charset="0"/>
              </a:rPr>
              <a:t>Aligning with Sustainability Values</a:t>
            </a:r>
          </a:p>
        </p:txBody>
      </p:sp>
    </p:spTree>
    <p:extLst>
      <p:ext uri="{BB962C8B-B14F-4D97-AF65-F5344CB8AC3E}">
        <p14:creationId xmlns:p14="http://schemas.microsoft.com/office/powerpoint/2010/main" val="364696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945" r="3945"/>
          <a:stretch/>
        </p:blipFill>
        <p:spPr>
          <a:xfrm>
            <a:off x="484093" y="1670797"/>
            <a:ext cx="4496690" cy="2779417"/>
          </a:xfrm>
          <a:effectLst>
            <a:softEdge rad="123325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4735967"/>
            <a:ext cx="11860307" cy="171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If you don’t MEASURE you cannot MANAGE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Sustainability includes a variety of sensitive Sociocultural, Economic and Environmental elements that we need to treat with a responsible way. We need to create solid evidence of the positive impact on these elements.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6013" r="6013"/>
          <a:stretch/>
        </p:blipFill>
        <p:spPr>
          <a:xfrm>
            <a:off x="6511455" y="1670798"/>
            <a:ext cx="4404195" cy="2779417"/>
          </a:xfrm>
          <a:effectLst>
            <a:softEdge rad="125364"/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28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61" y="9400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Reasons for Monitoring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2765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498" r="4498"/>
          <a:stretch/>
        </p:blipFill>
        <p:spPr>
          <a:xfrm>
            <a:off x="898431" y="1952019"/>
            <a:ext cx="4293543" cy="2653851"/>
          </a:xfrm>
          <a:effectLst>
            <a:softEdge rad="117792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5037525"/>
            <a:ext cx="11860307" cy="1432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A holistic transformation of a destination aiming for the long-term prosperity of its people and its natural environment, transforming its tourism-based economy on the principles of sustainability. This transformation is based on specific measurable actions with a desired outcome that we need to monitor.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2669" b="2669"/>
          <a:stretch/>
        </p:blipFill>
        <p:spPr>
          <a:xfrm>
            <a:off x="6095999" y="1871203"/>
            <a:ext cx="4461345" cy="2815484"/>
          </a:xfrm>
          <a:effectLst>
            <a:softEdge rad="120111"/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28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72AB47-B262-A89D-6E89-DB8C08A60797}"/>
              </a:ext>
            </a:extLst>
          </p:cNvPr>
          <p:cNvSpPr txBox="1">
            <a:spLocks/>
          </p:cNvSpPr>
          <p:nvPr/>
        </p:nvSpPr>
        <p:spPr>
          <a:xfrm>
            <a:off x="1864261" y="940009"/>
            <a:ext cx="7436223" cy="42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Nova" panose="020B0504020202020204" pitchFamily="34" charset="0"/>
              </a:rPr>
              <a:t>Reasons for Monitoring Sustainability</a:t>
            </a:r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37113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Benchmarking from other Sustainable and Smart Tourism Destinations</a:t>
            </a: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From a Strategy – To an Action Plan – To Measurable Outcomes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28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7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F64781-08DF-E105-0F76-1577E90A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30239" y="3211754"/>
            <a:ext cx="8571853" cy="3053722"/>
          </a:xfrm>
          <a:prstGeom prst="rect">
            <a:avLst/>
          </a:prstGeom>
          <a:effectLst>
            <a:softEdge rad="131652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66A7EB-842C-E4AC-1B3D-595806758B15}"/>
              </a:ext>
            </a:extLst>
          </p:cNvPr>
          <p:cNvSpPr txBox="1">
            <a:spLocks/>
          </p:cNvSpPr>
          <p:nvPr/>
        </p:nvSpPr>
        <p:spPr>
          <a:xfrm>
            <a:off x="1864261" y="940009"/>
            <a:ext cx="7436223" cy="42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Nova" panose="020B0504020202020204" pitchFamily="34" charset="0"/>
              </a:rPr>
              <a:t>Reasons for Monitoring Sustainability</a:t>
            </a:r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1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9" y="2418351"/>
            <a:ext cx="3825845" cy="341639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Sustainability Indicators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Economic, Social and Environmental Balance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Data, Statistics and Indicators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1397209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259099-406D-D04C-218B-D3123824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03" y="2952184"/>
            <a:ext cx="3321246" cy="3620158"/>
          </a:xfrm>
          <a:prstGeom prst="rect">
            <a:avLst/>
          </a:prstGeom>
        </p:spPr>
      </p:pic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E3F2B4AE-098C-0673-D1D3-BC099BE4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058" y="1623330"/>
            <a:ext cx="2841380" cy="28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9" y="2418351"/>
            <a:ext cx="11178659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Methodological Tools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9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94720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Methodological Approaches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352DEDE-554A-B46F-0D44-1B6FB21D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615" y="1395070"/>
            <a:ext cx="2045312" cy="2650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CFF6C-7A2B-EC42-0438-F43E928E47EA}"/>
              </a:ext>
            </a:extLst>
          </p:cNvPr>
          <p:cNvSpPr txBox="1"/>
          <p:nvPr/>
        </p:nvSpPr>
        <p:spPr>
          <a:xfrm>
            <a:off x="4214653" y="1811277"/>
            <a:ext cx="5887439" cy="217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kern="1200" dirty="0" err="1"/>
              <a:t>Methological</a:t>
            </a:r>
            <a:r>
              <a:rPr lang="en-US" sz="2200" kern="1200" dirty="0"/>
              <a:t> Framework for the implementation of Tourism Satellite Accounts TSA</a:t>
            </a:r>
            <a:r>
              <a:rPr lang="el-GR" sz="2200" kern="1200" dirty="0"/>
              <a:t> </a:t>
            </a:r>
            <a:r>
              <a:rPr lang="en-US" sz="2200" kern="1200" dirty="0"/>
              <a:t>(UN)</a:t>
            </a:r>
            <a:endParaRPr lang="el-GR" sz="2200" kern="1200" dirty="0"/>
          </a:p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sz="2200" i="1" dirty="0">
                <a:solidFill>
                  <a:srgbClr val="0070C0"/>
                </a:solidFill>
              </a:rPr>
              <a:t>UN – Tourism Satellite Account: Recommended Methodological Framework, 2008</a:t>
            </a:r>
            <a:endParaRPr lang="el-GR" sz="2200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29A4A-F144-29B3-1CE7-1EF9487794F1}"/>
              </a:ext>
            </a:extLst>
          </p:cNvPr>
          <p:cNvSpPr txBox="1"/>
          <p:nvPr/>
        </p:nvSpPr>
        <p:spPr>
          <a:xfrm>
            <a:off x="4017283" y="4932432"/>
            <a:ext cx="5894696" cy="83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Implementation Guide for TSA in Europe</a:t>
            </a:r>
            <a:endParaRPr lang="el-GR" kern="1200" dirty="0"/>
          </a:p>
          <a:p>
            <a:pPr marL="0" lvl="1" defTabSz="6223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i="1" dirty="0">
                <a:solidFill>
                  <a:srgbClr val="0070C0"/>
                </a:solidFill>
              </a:rPr>
              <a:t>Tourism Satellite Accounts in Europe, 2019</a:t>
            </a:r>
            <a:endParaRPr lang="el-GR" sz="1400" i="1" dirty="0">
              <a:solidFill>
                <a:srgbClr val="0070C0"/>
              </a:solidFill>
            </a:endParaRPr>
          </a:p>
        </p:txBody>
      </p:sp>
      <p:pic>
        <p:nvPicPr>
          <p:cNvPr id="12" name="Picture 11" descr="A child and child jumping in the air on a beach&#10;&#10;Description automatically generated with medium confidence">
            <a:extLst>
              <a:ext uri="{FF2B5EF4-FFF2-40B4-BE49-F238E27FC236}">
                <a16:creationId xmlns:a16="http://schemas.microsoft.com/office/drawing/2014/main" id="{F224EF35-30B1-AEC4-B890-34A00DD5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615" y="4142810"/>
            <a:ext cx="2028952" cy="26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6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12909</TotalTime>
  <Words>590</Words>
  <Application>Microsoft Macintosh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Nova</vt:lpstr>
      <vt:lpstr>Calibri</vt:lpstr>
      <vt:lpstr>Office Theme</vt:lpstr>
      <vt:lpstr>Sustainable &amp; Smart Tourism</vt:lpstr>
      <vt:lpstr>Frameworks for Monitoring Sustainable Tourism</vt:lpstr>
      <vt:lpstr>Monitoring Sustainable Tourism</vt:lpstr>
      <vt:lpstr>PowerPoint Presentation</vt:lpstr>
      <vt:lpstr>Reasons for Monitoring Sustainability</vt:lpstr>
      <vt:lpstr>PowerPoint Presentation</vt:lpstr>
      <vt:lpstr>PowerPoint Presentation</vt:lpstr>
      <vt:lpstr>Methodological Approaches</vt:lpstr>
      <vt:lpstr>Methodological Approaches</vt:lpstr>
      <vt:lpstr>Methodological Approaches</vt:lpstr>
      <vt:lpstr>Methodological Approaches</vt:lpstr>
      <vt:lpstr>Methodological Approaches</vt:lpstr>
      <vt:lpstr>Methodological Approaches</vt:lpstr>
      <vt:lpstr>Key Components of Measurement</vt:lpstr>
      <vt:lpstr>PowerPoint Presentation</vt:lpstr>
      <vt:lpstr>Key Components of Measurement</vt:lpstr>
      <vt:lpstr>Key Components of Measurement</vt:lpstr>
      <vt:lpstr>Aligning with Sustainability Values</vt:lpstr>
      <vt:lpstr>Discussion about  Monitoring Sustainable Tourism in Mekong Region</vt:lpstr>
      <vt:lpstr>Q &amp; A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Michalis Toanoglou</cp:lastModifiedBy>
  <cp:revision>514</cp:revision>
  <cp:lastPrinted>2023-09-24T09:21:02Z</cp:lastPrinted>
  <dcterms:created xsi:type="dcterms:W3CDTF">2023-02-25T10:22:15Z</dcterms:created>
  <dcterms:modified xsi:type="dcterms:W3CDTF">2023-10-29T11:44:21Z</dcterms:modified>
</cp:coreProperties>
</file>