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h012MdLvhoSuCyKmXvpKvZGPEU2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Slide">
  <p:cSld name="01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b="1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9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331" y="424517"/>
            <a:ext cx="2035954" cy="72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19"/>
          <p:cNvGrpSpPr/>
          <p:nvPr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22" name="Google Shape;22;p19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9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9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9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 and Content">
  <p:cSld name="02_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 txBox="1"/>
          <p:nvPr>
            <p:ph type="title"/>
          </p:nvPr>
        </p:nvSpPr>
        <p:spPr>
          <a:xfrm>
            <a:off x="1248133" y="1277937"/>
            <a:ext cx="9676430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1248133" y="2201008"/>
            <a:ext cx="4597082" cy="322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3" name="Google Shape;11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/>
          <p:nvPr>
            <p:ph idx="2" type="body"/>
          </p:nvPr>
        </p:nvSpPr>
        <p:spPr>
          <a:xfrm>
            <a:off x="6757682" y="2201008"/>
            <a:ext cx="4166886" cy="3226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115" name="Google Shape;115;p28"/>
          <p:cNvCxnSpPr/>
          <p:nvPr/>
        </p:nvCxnSpPr>
        <p:spPr>
          <a:xfrm>
            <a:off x="6281194" y="2212583"/>
            <a:ext cx="0" cy="3411649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" name="Google Shape;116;p28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8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and Content">
  <p:cSld name="03_Title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/>
          <p:nvPr/>
        </p:nvSpPr>
        <p:spPr>
          <a:xfrm>
            <a:off x="447699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9"/>
          <p:cNvSpPr/>
          <p:nvPr/>
        </p:nvSpPr>
        <p:spPr>
          <a:xfrm>
            <a:off x="4274805" y="1443092"/>
            <a:ext cx="3645798" cy="3645798"/>
          </a:xfrm>
          <a:prstGeom prst="ellipse">
            <a:avLst/>
          </a:prstGeom>
          <a:solidFill>
            <a:srgbClr val="01B6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9"/>
          <p:cNvSpPr/>
          <p:nvPr/>
        </p:nvSpPr>
        <p:spPr>
          <a:xfrm>
            <a:off x="8101911" y="1443092"/>
            <a:ext cx="3645798" cy="3645798"/>
          </a:xfrm>
          <a:prstGeom prst="ellipse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idx="1" type="body"/>
          </p:nvPr>
        </p:nvSpPr>
        <p:spPr>
          <a:xfrm>
            <a:off x="839788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9"/>
          <p:cNvSpPr txBox="1"/>
          <p:nvPr>
            <p:ph idx="2" type="body"/>
          </p:nvPr>
        </p:nvSpPr>
        <p:spPr>
          <a:xfrm>
            <a:off x="4689420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9"/>
          <p:cNvSpPr txBox="1"/>
          <p:nvPr>
            <p:ph idx="3" type="body"/>
          </p:nvPr>
        </p:nvSpPr>
        <p:spPr>
          <a:xfrm>
            <a:off x="8539053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29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_Title and Content">
  <p:cSld name="04_Title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0"/>
          <p:cNvSpPr/>
          <p:nvPr/>
        </p:nvSpPr>
        <p:spPr>
          <a:xfrm>
            <a:off x="447699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4E8F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0"/>
          <p:cNvSpPr/>
          <p:nvPr/>
        </p:nvSpPr>
        <p:spPr>
          <a:xfrm>
            <a:off x="4274805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01B6E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0"/>
          <p:cNvSpPr/>
          <p:nvPr/>
        </p:nvSpPr>
        <p:spPr>
          <a:xfrm>
            <a:off x="8101911" y="1443092"/>
            <a:ext cx="3645798" cy="3645798"/>
          </a:xfrm>
          <a:prstGeom prst="ellipse">
            <a:avLst/>
          </a:prstGeom>
          <a:noFill/>
          <a:ln cap="flat" cmpd="sng" w="19050">
            <a:solidFill>
              <a:srgbClr val="4E8FC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0"/>
          <p:cNvSpPr txBox="1"/>
          <p:nvPr>
            <p:ph idx="1" type="body"/>
          </p:nvPr>
        </p:nvSpPr>
        <p:spPr>
          <a:xfrm>
            <a:off x="839788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p30"/>
          <p:cNvSpPr txBox="1"/>
          <p:nvPr>
            <p:ph idx="2" type="body"/>
          </p:nvPr>
        </p:nvSpPr>
        <p:spPr>
          <a:xfrm>
            <a:off x="4689420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9" name="Google Shape;139;p30"/>
          <p:cNvSpPr txBox="1"/>
          <p:nvPr>
            <p:ph idx="3" type="body"/>
          </p:nvPr>
        </p:nvSpPr>
        <p:spPr>
          <a:xfrm>
            <a:off x="8539053" y="2195758"/>
            <a:ext cx="2771513" cy="2140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p30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5_Title and Content">
  <p:cSld name="05_Title and Conten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/>
        </p:nvSpPr>
        <p:spPr>
          <a:xfrm>
            <a:off x="6111279" y="1110407"/>
            <a:ext cx="5050420" cy="2500131"/>
          </a:xfrm>
          <a:prstGeom prst="rect">
            <a:avLst/>
          </a:prstGeom>
          <a:solidFill>
            <a:srgbClr val="4E8FC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1"/>
          <p:cNvSpPr/>
          <p:nvPr/>
        </p:nvSpPr>
        <p:spPr>
          <a:xfrm>
            <a:off x="1060859" y="3597954"/>
            <a:ext cx="5050420" cy="2500131"/>
          </a:xfrm>
          <a:prstGeom prst="rect">
            <a:avLst/>
          </a:prstGeom>
          <a:solidFill>
            <a:srgbClr val="73C9D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/>
          <p:nvPr>
            <p:ph idx="1" type="body"/>
          </p:nvPr>
        </p:nvSpPr>
        <p:spPr>
          <a:xfrm>
            <a:off x="6535684" y="1473347"/>
            <a:ext cx="4201610" cy="1781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8" name="Google Shape;148;p31"/>
          <p:cNvSpPr txBox="1"/>
          <p:nvPr>
            <p:ph idx="2" type="body"/>
          </p:nvPr>
        </p:nvSpPr>
        <p:spPr>
          <a:xfrm>
            <a:off x="1471817" y="3965796"/>
            <a:ext cx="4201610" cy="1781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9" name="Google Shape;149;p31"/>
          <p:cNvSpPr/>
          <p:nvPr>
            <p:ph idx="3" type="pic"/>
          </p:nvPr>
        </p:nvSpPr>
        <p:spPr>
          <a:xfrm>
            <a:off x="1060859" y="1110407"/>
            <a:ext cx="5050420" cy="2479994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1"/>
          <p:cNvSpPr/>
          <p:nvPr>
            <p:ph idx="4" type="pic"/>
          </p:nvPr>
        </p:nvSpPr>
        <p:spPr>
          <a:xfrm>
            <a:off x="6111279" y="3597954"/>
            <a:ext cx="5050420" cy="2479994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31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1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6_Title and Content">
  <p:cSld name="06_Title and Conten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2"/>
          <p:cNvSpPr/>
          <p:nvPr>
            <p:ph idx="2" type="pic"/>
          </p:nvPr>
        </p:nvSpPr>
        <p:spPr>
          <a:xfrm>
            <a:off x="799447" y="1368775"/>
            <a:ext cx="5659624" cy="4112874"/>
          </a:xfrm>
          <a:prstGeom prst="rect">
            <a:avLst/>
          </a:prstGeom>
          <a:noFill/>
          <a:ln>
            <a:noFill/>
          </a:ln>
        </p:spPr>
      </p:sp>
      <p:pic>
        <p:nvPicPr>
          <p:cNvPr id="157" name="Google Shape;157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2"/>
          <p:cNvSpPr txBox="1"/>
          <p:nvPr>
            <p:ph type="title"/>
          </p:nvPr>
        </p:nvSpPr>
        <p:spPr>
          <a:xfrm>
            <a:off x="6750423" y="1396792"/>
            <a:ext cx="4622099" cy="11447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2"/>
          <p:cNvSpPr txBox="1"/>
          <p:nvPr>
            <p:ph idx="1" type="body"/>
          </p:nvPr>
        </p:nvSpPr>
        <p:spPr>
          <a:xfrm>
            <a:off x="6750423" y="2693826"/>
            <a:ext cx="4622100" cy="27673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" name="Google Shape;16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2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2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7_Title and Content">
  <p:cSld name="07_Title and Conten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3"/>
          <p:cNvSpPr/>
          <p:nvPr>
            <p:ph idx="2" type="pic"/>
          </p:nvPr>
        </p:nvSpPr>
        <p:spPr>
          <a:xfrm>
            <a:off x="430306" y="1368775"/>
            <a:ext cx="5665694" cy="222159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3"/>
          <p:cNvSpPr txBox="1"/>
          <p:nvPr>
            <p:ph type="title"/>
          </p:nvPr>
        </p:nvSpPr>
        <p:spPr>
          <a:xfrm>
            <a:off x="956585" y="3746744"/>
            <a:ext cx="10056556" cy="5033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3"/>
          <p:cNvSpPr txBox="1"/>
          <p:nvPr>
            <p:ph idx="1" type="body"/>
          </p:nvPr>
        </p:nvSpPr>
        <p:spPr>
          <a:xfrm>
            <a:off x="956585" y="4474211"/>
            <a:ext cx="10056556" cy="1143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9" name="Google Shape;1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3"/>
          <p:cNvSpPr/>
          <p:nvPr>
            <p:ph idx="3" type="pic"/>
          </p:nvPr>
        </p:nvSpPr>
        <p:spPr>
          <a:xfrm>
            <a:off x="6196283" y="1368775"/>
            <a:ext cx="5549153" cy="222159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3"/>
          <p:cNvSpPr txBox="1"/>
          <p:nvPr>
            <p:ph idx="10" type="dt"/>
          </p:nvPr>
        </p:nvSpPr>
        <p:spPr>
          <a:xfrm>
            <a:off x="8743950" y="6188675"/>
            <a:ext cx="127538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33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3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9_Title and Content">
  <p:cSld name="09_Title and Conten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4"/>
          <p:cNvSpPr txBox="1"/>
          <p:nvPr>
            <p:ph idx="1" type="body"/>
          </p:nvPr>
        </p:nvSpPr>
        <p:spPr>
          <a:xfrm>
            <a:off x="1068552" y="2868428"/>
            <a:ext cx="10060112" cy="2212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34"/>
          <p:cNvSpPr txBox="1"/>
          <p:nvPr>
            <p:ph type="title"/>
          </p:nvPr>
        </p:nvSpPr>
        <p:spPr>
          <a:xfrm>
            <a:off x="1068552" y="1929737"/>
            <a:ext cx="10054896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5"/>
          <p:cNvSpPr txBox="1"/>
          <p:nvPr>
            <p:ph idx="1" type="body"/>
          </p:nvPr>
        </p:nvSpPr>
        <p:spPr>
          <a:xfrm>
            <a:off x="1596737" y="1838902"/>
            <a:ext cx="8939646" cy="3335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b="1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1" name="Google Shape;18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5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5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35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ransition Slide">
  <p:cSld name="02_Transition Slid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6"/>
          <p:cNvSpPr txBox="1"/>
          <p:nvPr>
            <p:ph type="title"/>
          </p:nvPr>
        </p:nvSpPr>
        <p:spPr>
          <a:xfrm>
            <a:off x="1642300" y="2778767"/>
            <a:ext cx="7179582" cy="78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8" name="Google Shape;18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and Content">
  <p:cSld name="10_Title and Content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Title Slide">
  <p:cSld name="02_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ctrTitle"/>
          </p:nvPr>
        </p:nvSpPr>
        <p:spPr>
          <a:xfrm>
            <a:off x="3645030" y="2378362"/>
            <a:ext cx="4974037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subTitle"/>
          </p:nvPr>
        </p:nvSpPr>
        <p:spPr>
          <a:xfrm>
            <a:off x="3645030" y="4820227"/>
            <a:ext cx="4974037" cy="71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0"/>
          <p:cNvSpPr txBox="1"/>
          <p:nvPr>
            <p:ph idx="2" type="body"/>
          </p:nvPr>
        </p:nvSpPr>
        <p:spPr>
          <a:xfrm>
            <a:off x="3645030" y="3438525"/>
            <a:ext cx="4974037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_Title Slide">
  <p:cSld name="03_Title Slid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1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b="1"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  <a:defRPr b="1" sz="20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3331" y="424517"/>
            <a:ext cx="2035954" cy="7250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21"/>
          <p:cNvGrpSpPr/>
          <p:nvPr/>
        </p:nvGrpSpPr>
        <p:grpSpPr>
          <a:xfrm>
            <a:off x="5424917" y="3799886"/>
            <a:ext cx="1347954" cy="141454"/>
            <a:chOff x="5424917" y="3799886"/>
            <a:chExt cx="1347954" cy="141454"/>
          </a:xfrm>
        </p:grpSpPr>
        <p:sp>
          <p:nvSpPr>
            <p:cNvPr id="39" name="Google Shape;39;p21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D3D3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1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1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AEAEB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1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1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1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6F6F7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Contents">
  <p:cSld name="01_Conten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782" y="-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2"/>
          <p:cNvSpPr txBox="1"/>
          <p:nvPr>
            <p:ph type="title"/>
          </p:nvPr>
        </p:nvSpPr>
        <p:spPr>
          <a:xfrm>
            <a:off x="1304845" y="2745436"/>
            <a:ext cx="1853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" name="Google Shape;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/>
          <p:nvPr>
            <p:ph idx="1" type="body"/>
          </p:nvPr>
        </p:nvSpPr>
        <p:spPr>
          <a:xfrm>
            <a:off x="3792104" y="1948293"/>
            <a:ext cx="7482032" cy="3252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8_Title and Content">
  <p:cSld name="08_Title and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3"/>
          <p:cNvSpPr/>
          <p:nvPr>
            <p:ph idx="2" type="pic"/>
          </p:nvPr>
        </p:nvSpPr>
        <p:spPr>
          <a:xfrm>
            <a:off x="484093" y="1130985"/>
            <a:ext cx="3696097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3"/>
          <p:cNvSpPr txBox="1"/>
          <p:nvPr>
            <p:ph type="title"/>
          </p:nvPr>
        </p:nvSpPr>
        <p:spPr>
          <a:xfrm>
            <a:off x="2407024" y="3630609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sz="2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" type="body"/>
          </p:nvPr>
        </p:nvSpPr>
        <p:spPr>
          <a:xfrm>
            <a:off x="1842247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8" name="Google Shape;5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3"/>
          <p:cNvSpPr/>
          <p:nvPr>
            <p:ph idx="3" type="pic"/>
          </p:nvPr>
        </p:nvSpPr>
        <p:spPr>
          <a:xfrm>
            <a:off x="4339755" y="1130985"/>
            <a:ext cx="3620069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23"/>
          <p:cNvSpPr/>
          <p:nvPr>
            <p:ph idx="4" type="pic"/>
          </p:nvPr>
        </p:nvSpPr>
        <p:spPr>
          <a:xfrm>
            <a:off x="8119388" y="1130985"/>
            <a:ext cx="3620069" cy="2284568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"/>
          <p:cNvSpPr txBox="1"/>
          <p:nvPr>
            <p:ph idx="5" type="body"/>
          </p:nvPr>
        </p:nvSpPr>
        <p:spPr>
          <a:xfrm>
            <a:off x="4703944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3"/>
          <p:cNvSpPr txBox="1"/>
          <p:nvPr>
            <p:ph idx="6" type="body"/>
          </p:nvPr>
        </p:nvSpPr>
        <p:spPr>
          <a:xfrm>
            <a:off x="7565642" y="4087906"/>
            <a:ext cx="2810435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23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3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ransition Slide">
  <p:cSld name="01_Transition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4"/>
          <p:cNvSpPr txBox="1"/>
          <p:nvPr>
            <p:ph type="title"/>
          </p:nvPr>
        </p:nvSpPr>
        <p:spPr>
          <a:xfrm>
            <a:off x="4343937" y="2841113"/>
            <a:ext cx="7179582" cy="78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9" name="Google Shape;6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end slide">
  <p:cSld name="01_end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/>
          <p:nvPr/>
        </p:nvSpPr>
        <p:spPr>
          <a:xfrm>
            <a:off x="0" y="1070937"/>
            <a:ext cx="12192000" cy="5787063"/>
          </a:xfrm>
          <a:prstGeom prst="rect">
            <a:avLst/>
          </a:prstGeom>
          <a:solidFill>
            <a:srgbClr val="CCEB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5"/>
          <p:cNvSpPr txBox="1"/>
          <p:nvPr/>
        </p:nvSpPr>
        <p:spPr>
          <a:xfrm>
            <a:off x="3027328" y="5363522"/>
            <a:ext cx="613734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 Institute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123 Mittraphap Rd., Muang District, Khon Kaen 40002, THAILAND  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Tel.  : +66 (0) 4320 2411</a:t>
            </a:r>
            <a:b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Fax. : +66 (0) 4320 3656</a:t>
            </a:r>
            <a:b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Email : information@mekonginstitute.org</a:t>
            </a:r>
            <a:endParaRPr/>
          </a:p>
        </p:txBody>
      </p:sp>
      <p:sp>
        <p:nvSpPr>
          <p:cNvPr id="73" name="Google Shape;73;p25"/>
          <p:cNvSpPr/>
          <p:nvPr/>
        </p:nvSpPr>
        <p:spPr>
          <a:xfrm>
            <a:off x="0" y="2317"/>
            <a:ext cx="12192000" cy="4105054"/>
          </a:xfrm>
          <a:prstGeom prst="rect">
            <a:avLst/>
          </a:prstGeom>
          <a:solidFill>
            <a:srgbClr val="008CC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82557" y="929925"/>
            <a:ext cx="2063702" cy="7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5"/>
          <p:cNvSpPr txBox="1"/>
          <p:nvPr/>
        </p:nvSpPr>
        <p:spPr>
          <a:xfrm>
            <a:off x="6814937" y="4430766"/>
            <a:ext cx="1454565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 Institute</a:t>
            </a:r>
            <a:endParaRPr/>
          </a:p>
        </p:txBody>
      </p:sp>
      <p:sp>
        <p:nvSpPr>
          <p:cNvPr id="76" name="Google Shape;76;p25"/>
          <p:cNvSpPr txBox="1"/>
          <p:nvPr/>
        </p:nvSpPr>
        <p:spPr>
          <a:xfrm>
            <a:off x="4471922" y="4430766"/>
            <a:ext cx="171296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mekonginstitute.org</a:t>
            </a:r>
            <a:endParaRPr b="1" i="0" sz="1200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5"/>
          <p:cNvSpPr txBox="1"/>
          <p:nvPr/>
        </p:nvSpPr>
        <p:spPr>
          <a:xfrm>
            <a:off x="2300918" y="4430766"/>
            <a:ext cx="171296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mekonginstitute.org</a:t>
            </a:r>
            <a:endParaRPr b="1" i="0" sz="1200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5"/>
          <p:cNvSpPr txBox="1"/>
          <p:nvPr/>
        </p:nvSpPr>
        <p:spPr>
          <a:xfrm>
            <a:off x="8899549" y="4430766"/>
            <a:ext cx="13660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0F428C"/>
                </a:solidFill>
                <a:latin typeface="Arial"/>
                <a:ea typeface="Arial"/>
                <a:cs typeface="Arial"/>
                <a:sym typeface="Arial"/>
              </a:rPr>
              <a:t>MekongInstitute</a:t>
            </a:r>
            <a:endParaRPr b="1" i="0" sz="1200">
              <a:solidFill>
                <a:srgbClr val="0F42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25"/>
          <p:cNvGrpSpPr/>
          <p:nvPr/>
        </p:nvGrpSpPr>
        <p:grpSpPr>
          <a:xfrm>
            <a:off x="9216541" y="3801190"/>
            <a:ext cx="538298" cy="538298"/>
            <a:chOff x="9216541" y="3801190"/>
            <a:chExt cx="538298" cy="538298"/>
          </a:xfrm>
        </p:grpSpPr>
        <p:sp>
          <p:nvSpPr>
            <p:cNvPr id="80" name="Google Shape;80;p25"/>
            <p:cNvSpPr/>
            <p:nvPr/>
          </p:nvSpPr>
          <p:spPr>
            <a:xfrm>
              <a:off x="9216541" y="3801190"/>
              <a:ext cx="538298" cy="53829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" name="Google Shape;81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297866" y="3943599"/>
              <a:ext cx="377762" cy="3033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25"/>
          <p:cNvGrpSpPr/>
          <p:nvPr/>
        </p:nvGrpSpPr>
        <p:grpSpPr>
          <a:xfrm>
            <a:off x="5050812" y="3801896"/>
            <a:ext cx="538038" cy="531425"/>
            <a:chOff x="5050812" y="3801896"/>
            <a:chExt cx="538038" cy="531425"/>
          </a:xfrm>
        </p:grpSpPr>
        <p:sp>
          <p:nvSpPr>
            <p:cNvPr id="83" name="Google Shape;83;p25"/>
            <p:cNvSpPr/>
            <p:nvPr/>
          </p:nvSpPr>
          <p:spPr>
            <a:xfrm>
              <a:off x="5050812" y="3801896"/>
              <a:ext cx="538038" cy="5314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" name="Google Shape;84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076302" y="3830755"/>
              <a:ext cx="485967" cy="5011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5" name="Google Shape;85;p25"/>
          <p:cNvGrpSpPr/>
          <p:nvPr/>
        </p:nvGrpSpPr>
        <p:grpSpPr>
          <a:xfrm>
            <a:off x="2834970" y="3801451"/>
            <a:ext cx="538037" cy="538037"/>
            <a:chOff x="2834970" y="3801451"/>
            <a:chExt cx="538037" cy="538037"/>
          </a:xfrm>
        </p:grpSpPr>
        <p:sp>
          <p:nvSpPr>
            <p:cNvPr id="86" name="Google Shape;86;p25"/>
            <p:cNvSpPr/>
            <p:nvPr/>
          </p:nvSpPr>
          <p:spPr>
            <a:xfrm>
              <a:off x="2834970" y="3801451"/>
              <a:ext cx="538037" cy="53803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7" name="Google Shape;87;p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873590" y="3829303"/>
              <a:ext cx="460795" cy="47519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8" name="Google Shape;88;p25"/>
          <p:cNvGrpSpPr/>
          <p:nvPr/>
        </p:nvGrpSpPr>
        <p:grpSpPr>
          <a:xfrm>
            <a:off x="7285078" y="3801190"/>
            <a:ext cx="538038" cy="531425"/>
            <a:chOff x="7285078" y="3801190"/>
            <a:chExt cx="538038" cy="531425"/>
          </a:xfrm>
        </p:grpSpPr>
        <p:sp>
          <p:nvSpPr>
            <p:cNvPr id="89" name="Google Shape;89;p25"/>
            <p:cNvSpPr/>
            <p:nvPr/>
          </p:nvSpPr>
          <p:spPr>
            <a:xfrm>
              <a:off x="7285078" y="3801190"/>
              <a:ext cx="538038" cy="531425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" name="Google Shape;90;p2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07316" y="3820122"/>
              <a:ext cx="493562" cy="49356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1" name="Google Shape;91;p25"/>
          <p:cNvSpPr txBox="1"/>
          <p:nvPr>
            <p:ph type="title"/>
          </p:nvPr>
        </p:nvSpPr>
        <p:spPr>
          <a:xfrm>
            <a:off x="3269620" y="2320620"/>
            <a:ext cx="6183687" cy="89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2_Contents">
  <p:cSld name="02_Conten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 txBox="1"/>
          <p:nvPr>
            <p:ph type="title"/>
          </p:nvPr>
        </p:nvSpPr>
        <p:spPr>
          <a:xfrm>
            <a:off x="1896549" y="1650533"/>
            <a:ext cx="1853991" cy="6471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6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6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6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8" name="Google Shape;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6"/>
          <p:cNvSpPr txBox="1"/>
          <p:nvPr>
            <p:ph idx="1" type="body"/>
          </p:nvPr>
        </p:nvSpPr>
        <p:spPr>
          <a:xfrm>
            <a:off x="1896550" y="2631688"/>
            <a:ext cx="4045056" cy="2575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6"/>
          <p:cNvSpPr txBox="1"/>
          <p:nvPr>
            <p:ph idx="2" type="body"/>
          </p:nvPr>
        </p:nvSpPr>
        <p:spPr>
          <a:xfrm>
            <a:off x="6229559" y="2631688"/>
            <a:ext cx="4045056" cy="25757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91" y="1039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7"/>
          <p:cNvSpPr txBox="1"/>
          <p:nvPr>
            <p:ph type="title"/>
          </p:nvPr>
        </p:nvSpPr>
        <p:spPr>
          <a:xfrm>
            <a:off x="1608880" y="1277937"/>
            <a:ext cx="9097703" cy="6242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1" sz="3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7"/>
          <p:cNvSpPr txBox="1"/>
          <p:nvPr>
            <p:ph idx="1" type="body"/>
          </p:nvPr>
        </p:nvSpPr>
        <p:spPr>
          <a:xfrm>
            <a:off x="1608881" y="2176041"/>
            <a:ext cx="9097702" cy="3067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5" name="Google Shape;10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4615" y="436093"/>
            <a:ext cx="1473094" cy="52460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/>
          <p:nvPr>
            <p:ph idx="10" type="dt"/>
          </p:nvPr>
        </p:nvSpPr>
        <p:spPr>
          <a:xfrm>
            <a:off x="8743950" y="6188675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7"/>
          <p:cNvSpPr txBox="1"/>
          <p:nvPr>
            <p:ph idx="11" type="ftr"/>
          </p:nvPr>
        </p:nvSpPr>
        <p:spPr>
          <a:xfrm>
            <a:off x="10019334" y="6188675"/>
            <a:ext cx="18924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7"/>
          <p:cNvSpPr txBox="1"/>
          <p:nvPr>
            <p:ph idx="12" type="sldNum"/>
          </p:nvPr>
        </p:nvSpPr>
        <p:spPr>
          <a:xfrm>
            <a:off x="7729539" y="6188675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rgbClr val="00679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page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/>
              <a:t>Sustainable &amp; Smart Tourism</a:t>
            </a:r>
            <a:endParaRPr/>
          </a:p>
        </p:txBody>
      </p:sp>
      <p:sp>
        <p:nvSpPr>
          <p:cNvPr id="195" name="Google Shape;195;p1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Organized by Mekong Institute (MI)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	Funded by Mekong – Korea Cooperation Fund (MKCF)											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    November 2023</a:t>
            </a:r>
            <a:endParaRPr/>
          </a:p>
        </p:txBody>
      </p:sp>
      <p:sp>
        <p:nvSpPr>
          <p:cNvPr id="196" name="Google Shape;196;p1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Training Program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0"/>
          <p:cNvSpPr txBox="1"/>
          <p:nvPr>
            <p:ph idx="1" type="body"/>
          </p:nvPr>
        </p:nvSpPr>
        <p:spPr>
          <a:xfrm>
            <a:off x="331693" y="1657760"/>
            <a:ext cx="11860307" cy="215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Describe how Sustainability and Digital Leadership can create a new path for the Destination</a:t>
            </a:r>
            <a:endParaRPr/>
          </a:p>
        </p:txBody>
      </p:sp>
      <p:sp>
        <p:nvSpPr>
          <p:cNvPr id="280" name="Google Shape;280;p10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81" name="Google Shape;281;p10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82" name="Google Shape;282;p10"/>
          <p:cNvSpPr txBox="1"/>
          <p:nvPr>
            <p:ph type="title"/>
          </p:nvPr>
        </p:nvSpPr>
        <p:spPr>
          <a:xfrm>
            <a:off x="1842247" y="961317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Sustainable and Smart Tourism Ideas</a:t>
            </a:r>
            <a:endParaRPr/>
          </a:p>
        </p:txBody>
      </p:sp>
      <p:pic>
        <p:nvPicPr>
          <p:cNvPr id="283" name="Google Shape;283;p10"/>
          <p:cNvPicPr preferRelativeResize="0"/>
          <p:nvPr/>
        </p:nvPicPr>
        <p:blipFill rotWithShape="1">
          <a:blip r:embed="rId3">
            <a:alphaModFix/>
          </a:blip>
          <a:srcRect b="18446" l="0" r="0" t="18446"/>
          <a:stretch/>
        </p:blipFill>
        <p:spPr>
          <a:xfrm>
            <a:off x="5777023" y="2634627"/>
            <a:ext cx="5272312" cy="332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"/>
          <p:cNvSpPr txBox="1"/>
          <p:nvPr>
            <p:ph idx="1" type="body"/>
          </p:nvPr>
        </p:nvSpPr>
        <p:spPr>
          <a:xfrm>
            <a:off x="165846" y="1721555"/>
            <a:ext cx="11860307" cy="215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Present 2-3 Ideas where selected  resources with the use of technology can create a completive advantage with tangible outcomes that reflect to sustainability values</a:t>
            </a:r>
            <a:endParaRPr/>
          </a:p>
        </p:txBody>
      </p:sp>
      <p:sp>
        <p:nvSpPr>
          <p:cNvPr id="289" name="Google Shape;289;p11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90" name="Google Shape;290;p11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91" name="Google Shape;291;p11"/>
          <p:cNvSpPr txBox="1"/>
          <p:nvPr>
            <p:ph type="title"/>
          </p:nvPr>
        </p:nvSpPr>
        <p:spPr>
          <a:xfrm>
            <a:off x="1842247" y="961317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Sustainable and Smart Tourism Ideas</a:t>
            </a:r>
            <a:endParaRPr/>
          </a:p>
        </p:txBody>
      </p:sp>
      <p:pic>
        <p:nvPicPr>
          <p:cNvPr id="292" name="Google Shape;292;p11"/>
          <p:cNvPicPr preferRelativeResize="0"/>
          <p:nvPr/>
        </p:nvPicPr>
        <p:blipFill rotWithShape="1">
          <a:blip r:embed="rId3">
            <a:alphaModFix/>
          </a:blip>
          <a:srcRect b="18446" l="0" r="0" t="18446"/>
          <a:stretch/>
        </p:blipFill>
        <p:spPr>
          <a:xfrm>
            <a:off x="5777024" y="2930337"/>
            <a:ext cx="5272312" cy="3327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"/>
          <p:cNvSpPr txBox="1"/>
          <p:nvPr>
            <p:ph idx="1" type="body"/>
          </p:nvPr>
        </p:nvSpPr>
        <p:spPr>
          <a:xfrm>
            <a:off x="331693" y="1961964"/>
            <a:ext cx="11860307" cy="2159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What will be the benefit of these Ideas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- To the locals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- To the Visitors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- To the local ecosystem</a:t>
            </a:r>
            <a:endParaRPr/>
          </a:p>
        </p:txBody>
      </p:sp>
      <p:pic>
        <p:nvPicPr>
          <p:cNvPr id="298" name="Google Shape;298;p1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8446" l="0" r="0" t="18446"/>
          <a:stretch/>
        </p:blipFill>
        <p:spPr>
          <a:xfrm>
            <a:off x="5716023" y="2690540"/>
            <a:ext cx="5652289" cy="356707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2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300" name="Google Shape;300;p12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01" name="Google Shape;301;p12"/>
          <p:cNvSpPr txBox="1"/>
          <p:nvPr>
            <p:ph type="title"/>
          </p:nvPr>
        </p:nvSpPr>
        <p:spPr>
          <a:xfrm>
            <a:off x="1842247" y="961317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Sustainable and Smart Tourism Ideas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3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307" name="Google Shape;307;p13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08" name="Google Shape;308;p13"/>
          <p:cNvSpPr txBox="1"/>
          <p:nvPr>
            <p:ph type="title"/>
          </p:nvPr>
        </p:nvSpPr>
        <p:spPr>
          <a:xfrm>
            <a:off x="1827960" y="911434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Proposed Action Plans</a:t>
            </a:r>
            <a:endParaRPr/>
          </a:p>
        </p:txBody>
      </p:sp>
      <p:sp>
        <p:nvSpPr>
          <p:cNvPr id="309" name="Google Shape;309;p13"/>
          <p:cNvSpPr txBox="1"/>
          <p:nvPr/>
        </p:nvSpPr>
        <p:spPr>
          <a:xfrm>
            <a:off x="576469" y="1659285"/>
            <a:ext cx="9780105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Describe Action Plans</a:t>
            </a:r>
            <a:endParaRPr b="0" i="0" sz="2800" u="none" cap="none" strike="noStrike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Action Plan 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Action Plan 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Action Plan 3</a:t>
            </a:r>
            <a:endParaRPr/>
          </a:p>
        </p:txBody>
      </p:sp>
      <p:pic>
        <p:nvPicPr>
          <p:cNvPr id="310" name="Google Shape;3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7448" y="2070388"/>
            <a:ext cx="4273728" cy="3277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316" name="Google Shape;316;p14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17" name="Google Shape;317;p14"/>
          <p:cNvSpPr txBox="1"/>
          <p:nvPr>
            <p:ph type="title"/>
          </p:nvPr>
        </p:nvSpPr>
        <p:spPr>
          <a:xfrm>
            <a:off x="1699467" y="1023984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Groups Reporting and Presenting</a:t>
            </a:r>
            <a:endParaRPr/>
          </a:p>
        </p:txBody>
      </p:sp>
      <p:sp>
        <p:nvSpPr>
          <p:cNvPr id="318" name="Google Shape;318;p14"/>
          <p:cNvSpPr txBox="1"/>
          <p:nvPr/>
        </p:nvSpPr>
        <p:spPr>
          <a:xfrm>
            <a:off x="304600" y="1646034"/>
            <a:ext cx="1158279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Prepare a Group Report including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Concept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Resources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Technology integration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Sustainability Values served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Action Plan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Desired Outcomes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Monitoring Process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318" y="2839053"/>
            <a:ext cx="4666884" cy="258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325" name="Google Shape;325;p15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326" name="Google Shape;326;p15"/>
          <p:cNvSpPr txBox="1"/>
          <p:nvPr>
            <p:ph type="title"/>
          </p:nvPr>
        </p:nvSpPr>
        <p:spPr>
          <a:xfrm>
            <a:off x="1699467" y="1023984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Groups Reporting and Presenting</a:t>
            </a:r>
            <a:endParaRPr/>
          </a:p>
        </p:txBody>
      </p:sp>
      <p:sp>
        <p:nvSpPr>
          <p:cNvPr id="327" name="Google Shape;327;p15"/>
          <p:cNvSpPr txBox="1"/>
          <p:nvPr/>
        </p:nvSpPr>
        <p:spPr>
          <a:xfrm>
            <a:off x="304600" y="1646034"/>
            <a:ext cx="11582799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Prepare a </a:t>
            </a: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Group Presentation including</a:t>
            </a:r>
            <a:endParaRPr b="0" i="0" sz="280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2D2D2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Concept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Resources Evaluation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Technology integration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Sustainability Values served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Action Plan Implementation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Desired Outcomes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2D2D2D"/>
                </a:solidFill>
                <a:latin typeface="Arial"/>
                <a:ea typeface="Arial"/>
                <a:cs typeface="Arial"/>
                <a:sym typeface="Arial"/>
              </a:rPr>
              <a:t>- Monitoring Process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8318" y="2839053"/>
            <a:ext cx="4666884" cy="2583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"/>
          <p:cNvSpPr txBox="1"/>
          <p:nvPr>
            <p:ph type="title"/>
          </p:nvPr>
        </p:nvSpPr>
        <p:spPr>
          <a:xfrm>
            <a:off x="1800225" y="2841113"/>
            <a:ext cx="9723294" cy="7855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lang="en-US"/>
              <a:t>Discussion about Group Reports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 txBox="1"/>
          <p:nvPr>
            <p:ph type="title"/>
          </p:nvPr>
        </p:nvSpPr>
        <p:spPr>
          <a:xfrm>
            <a:off x="3004156" y="2284697"/>
            <a:ext cx="6183687" cy="8995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Q &amp; A </a:t>
            </a: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br>
              <a:rPr lang="en-US" sz="3600">
                <a:latin typeface="Arial"/>
                <a:ea typeface="Arial"/>
                <a:cs typeface="Arial"/>
                <a:sym typeface="Arial"/>
              </a:rPr>
            </a:br>
            <a:r>
              <a:rPr lang="en-US" sz="3600"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"/>
          <p:cNvPicPr preferRelativeResize="0"/>
          <p:nvPr/>
        </p:nvPicPr>
        <p:blipFill rotWithShape="1">
          <a:blip r:embed="rId3">
            <a:alphaModFix/>
          </a:blip>
          <a:srcRect b="9471" l="0" r="0" t="9471"/>
          <a:stretch/>
        </p:blipFill>
        <p:spPr>
          <a:xfrm>
            <a:off x="378823" y="336331"/>
            <a:ext cx="11416937" cy="6169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510" y="3450020"/>
            <a:ext cx="492587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"/>
          <p:cNvSpPr/>
          <p:nvPr/>
        </p:nvSpPr>
        <p:spPr>
          <a:xfrm>
            <a:off x="3132667" y="457784"/>
            <a:ext cx="5926666" cy="5926666"/>
          </a:xfrm>
          <a:prstGeom prst="ellipse">
            <a:avLst/>
          </a:prstGeom>
          <a:solidFill>
            <a:schemeClr val="lt1">
              <a:alpha val="71764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 txBox="1"/>
          <p:nvPr>
            <p:ph type="ctrTitle"/>
          </p:nvPr>
        </p:nvSpPr>
        <p:spPr>
          <a:xfrm>
            <a:off x="3645030" y="2378362"/>
            <a:ext cx="4974037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</a:pPr>
            <a:r>
              <a:rPr lang="en-US" sz="2600"/>
              <a:t>Sustainable Tourism Governance &amp; Strategic Planning </a:t>
            </a:r>
            <a:endParaRPr/>
          </a:p>
        </p:txBody>
      </p:sp>
      <p:sp>
        <p:nvSpPr>
          <p:cNvPr id="205" name="Google Shape;205;p2"/>
          <p:cNvSpPr txBox="1"/>
          <p:nvPr>
            <p:ph idx="1" type="subTitle"/>
          </p:nvPr>
        </p:nvSpPr>
        <p:spPr>
          <a:xfrm>
            <a:off x="3645030" y="4820227"/>
            <a:ext cx="4974037" cy="7169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Trainer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November 2023</a:t>
            </a:r>
            <a:endParaRPr/>
          </a:p>
        </p:txBody>
      </p:sp>
      <p:sp>
        <p:nvSpPr>
          <p:cNvPr id="206" name="Google Shape;206;p2"/>
          <p:cNvSpPr txBox="1"/>
          <p:nvPr>
            <p:ph idx="2" type="body"/>
          </p:nvPr>
        </p:nvSpPr>
        <p:spPr>
          <a:xfrm>
            <a:off x="3661798" y="3518237"/>
            <a:ext cx="4974037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/>
              <a:t>MODULE 3 </a:t>
            </a:r>
            <a:endParaRPr/>
          </a:p>
        </p:txBody>
      </p:sp>
      <p:grpSp>
        <p:nvGrpSpPr>
          <p:cNvPr id="207" name="Google Shape;207;p2"/>
          <p:cNvGrpSpPr/>
          <p:nvPr/>
        </p:nvGrpSpPr>
        <p:grpSpPr>
          <a:xfrm>
            <a:off x="5424917" y="4326676"/>
            <a:ext cx="1347954" cy="141454"/>
            <a:chOff x="5424917" y="3799886"/>
            <a:chExt cx="1347954" cy="141454"/>
          </a:xfrm>
        </p:grpSpPr>
        <p:sp>
          <p:nvSpPr>
            <p:cNvPr id="208" name="Google Shape;208;p2"/>
            <p:cNvSpPr/>
            <p:nvPr/>
          </p:nvSpPr>
          <p:spPr>
            <a:xfrm>
              <a:off x="6631417" y="3799886"/>
              <a:ext cx="141454" cy="141454"/>
            </a:xfrm>
            <a:prstGeom prst="ellipse">
              <a:avLst/>
            </a:prstGeom>
            <a:solidFill>
              <a:srgbClr val="BCDCF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3901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148817" y="3799886"/>
              <a:ext cx="141454" cy="141454"/>
            </a:xfrm>
            <a:prstGeom prst="ellipse">
              <a:avLst/>
            </a:prstGeom>
            <a:solidFill>
              <a:srgbClr val="73C9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907517" y="3799886"/>
              <a:ext cx="141454" cy="141454"/>
            </a:xfrm>
            <a:prstGeom prst="ellipse">
              <a:avLst/>
            </a:prstGeom>
            <a:solidFill>
              <a:srgbClr val="008BD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666217" y="3799886"/>
              <a:ext cx="141454" cy="141454"/>
            </a:xfrm>
            <a:prstGeom prst="ellipse">
              <a:avLst/>
            </a:prstGeom>
            <a:solidFill>
              <a:srgbClr val="4E8FC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424917" y="3799886"/>
              <a:ext cx="141454" cy="141454"/>
            </a:xfrm>
            <a:prstGeom prst="ellipse">
              <a:avLst/>
            </a:prstGeom>
            <a:solidFill>
              <a:srgbClr val="01B6E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BCDCF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4" name="Google Shape;2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30840" y="789124"/>
            <a:ext cx="2035954" cy="725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"/>
          <p:cNvSpPr txBox="1"/>
          <p:nvPr>
            <p:ph type="ctrTitle"/>
          </p:nvPr>
        </p:nvSpPr>
        <p:spPr>
          <a:xfrm>
            <a:off x="1524000" y="1870362"/>
            <a:ext cx="9144000" cy="976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Strategic Planning &amp; Policies Implementation </a:t>
            </a:r>
            <a:br>
              <a:rPr lang="en-US" sz="2800">
                <a:latin typeface="Arial"/>
                <a:ea typeface="Arial"/>
                <a:cs typeface="Arial"/>
                <a:sym typeface="Arial"/>
              </a:rPr>
            </a:br>
            <a:r>
              <a:rPr lang="en-US" sz="2800">
                <a:latin typeface="Arial"/>
                <a:ea typeface="Arial"/>
                <a:cs typeface="Arial"/>
                <a:sym typeface="Arial"/>
              </a:rPr>
              <a:t>Structured Learning Visit (SLV)</a:t>
            </a:r>
            <a:endParaRPr/>
          </a:p>
        </p:txBody>
      </p:sp>
      <p:sp>
        <p:nvSpPr>
          <p:cNvPr id="220" name="Google Shape;220;p3"/>
          <p:cNvSpPr txBox="1"/>
          <p:nvPr>
            <p:ph idx="1" type="subTitle"/>
          </p:nvPr>
        </p:nvSpPr>
        <p:spPr>
          <a:xfrm>
            <a:off x="1524000" y="4312227"/>
            <a:ext cx="9144000" cy="13014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Monday</a:t>
            </a:r>
            <a:endParaRPr/>
          </a:p>
        </p:txBody>
      </p:sp>
      <p:sp>
        <p:nvSpPr>
          <p:cNvPr id="221" name="Google Shape;221;p3"/>
          <p:cNvSpPr txBox="1"/>
          <p:nvPr>
            <p:ph idx="2" type="body"/>
          </p:nvPr>
        </p:nvSpPr>
        <p:spPr>
          <a:xfrm>
            <a:off x="1524000" y="2930525"/>
            <a:ext cx="9144000" cy="498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Session 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"/>
          <p:cNvSpPr txBox="1"/>
          <p:nvPr>
            <p:ph type="title"/>
          </p:nvPr>
        </p:nvSpPr>
        <p:spPr>
          <a:xfrm>
            <a:off x="1304845" y="2745436"/>
            <a:ext cx="185399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4"/>
          <p:cNvSpPr txBox="1"/>
          <p:nvPr>
            <p:ph idx="10" type="dt"/>
          </p:nvPr>
        </p:nvSpPr>
        <p:spPr>
          <a:xfrm>
            <a:off x="10075650" y="6256407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28" name="Google Shape;228;p4"/>
          <p:cNvSpPr txBox="1"/>
          <p:nvPr>
            <p:ph idx="12" type="sldNum"/>
          </p:nvPr>
        </p:nvSpPr>
        <p:spPr>
          <a:xfrm>
            <a:off x="10773034" y="6256408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29" name="Google Shape;229;p4"/>
          <p:cNvSpPr txBox="1"/>
          <p:nvPr>
            <p:ph idx="1" type="body"/>
          </p:nvPr>
        </p:nvSpPr>
        <p:spPr>
          <a:xfrm>
            <a:off x="3792104" y="1092467"/>
            <a:ext cx="7482032" cy="4631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SLV - Group Activity Structure and Deliverables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Understand the Destination – Key Resources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Sustainable and Smart Tourism Ideas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Proposed Action Plans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Groups Reporting and Presenting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"/>
          <p:cNvSpPr txBox="1"/>
          <p:nvPr>
            <p:ph idx="1" type="body"/>
          </p:nvPr>
        </p:nvSpPr>
        <p:spPr>
          <a:xfrm>
            <a:off x="506670" y="1890150"/>
            <a:ext cx="11178659" cy="22352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Providing Essential Information to the 3 groups about their tasks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Observations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Keep Notes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Identifying Challenges</a:t>
            </a:r>
            <a:endParaRPr/>
          </a:p>
        </p:txBody>
      </p:sp>
      <p:sp>
        <p:nvSpPr>
          <p:cNvPr id="235" name="Google Shape;235;p5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36" name="Google Shape;236;p5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37" name="Google Shape;237;p5"/>
          <p:cNvSpPr txBox="1"/>
          <p:nvPr>
            <p:ph type="title"/>
          </p:nvPr>
        </p:nvSpPr>
        <p:spPr>
          <a:xfrm>
            <a:off x="2440143" y="867366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SLV - Group Activity Structure and Deliverables</a:t>
            </a:r>
            <a:endParaRPr/>
          </a:p>
        </p:txBody>
      </p:sp>
      <p:pic>
        <p:nvPicPr>
          <p:cNvPr id="238" name="Google Shape;23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628" y="3700130"/>
            <a:ext cx="4396779" cy="2930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/>
          <p:nvPr>
            <p:ph idx="1" type="body"/>
          </p:nvPr>
        </p:nvSpPr>
        <p:spPr>
          <a:xfrm>
            <a:off x="506670" y="1996476"/>
            <a:ext cx="11178659" cy="143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Inspection Visit as a way to explore and analyze the local tourism ecosystem.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Holistic Approach and Overview.</a:t>
            </a:r>
            <a:endParaRPr/>
          </a:p>
        </p:txBody>
      </p:sp>
      <p:sp>
        <p:nvSpPr>
          <p:cNvPr id="244" name="Google Shape;244;p6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45" name="Google Shape;245;p6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46" name="Google Shape;246;p6"/>
          <p:cNvSpPr txBox="1"/>
          <p:nvPr>
            <p:ph type="title"/>
          </p:nvPr>
        </p:nvSpPr>
        <p:spPr>
          <a:xfrm>
            <a:off x="2440143" y="867366"/>
            <a:ext cx="7436223" cy="423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SLV - Group Activity Structure and Deliverables</a:t>
            </a:r>
            <a:endParaRPr/>
          </a:p>
        </p:txBody>
      </p:sp>
      <p:pic>
        <p:nvPicPr>
          <p:cNvPr id="247" name="Google Shape;2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5049" y="3785191"/>
            <a:ext cx="4269157" cy="2845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554" r="9553" t="0"/>
          <a:stretch/>
        </p:blipFill>
        <p:spPr>
          <a:xfrm>
            <a:off x="3445060" y="2702088"/>
            <a:ext cx="5964413" cy="3686621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7"/>
          <p:cNvSpPr txBox="1"/>
          <p:nvPr>
            <p:ph idx="1" type="body"/>
          </p:nvPr>
        </p:nvSpPr>
        <p:spPr>
          <a:xfrm>
            <a:off x="165846" y="1863574"/>
            <a:ext cx="11860307" cy="2080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What are the key elements, resources that are integrated in the destination.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Any hidden gems? What are the components of the Local DNA?</a:t>
            </a:r>
            <a:endParaRPr/>
          </a:p>
        </p:txBody>
      </p:sp>
      <p:sp>
        <p:nvSpPr>
          <p:cNvPr id="254" name="Google Shape;254;p7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55" name="Google Shape;255;p7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56" name="Google Shape;256;p7"/>
          <p:cNvSpPr txBox="1"/>
          <p:nvPr>
            <p:ph type="title"/>
          </p:nvPr>
        </p:nvSpPr>
        <p:spPr>
          <a:xfrm>
            <a:off x="1864261" y="940010"/>
            <a:ext cx="9504051" cy="3225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Understand the Visited Destination-Location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"/>
          <p:cNvSpPr txBox="1"/>
          <p:nvPr>
            <p:ph idx="1" type="body"/>
          </p:nvPr>
        </p:nvSpPr>
        <p:spPr>
          <a:xfrm>
            <a:off x="165846" y="1817759"/>
            <a:ext cx="11860307" cy="2080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Can you describe the Identity of the Place?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What are the challenges that you identify from a first overview?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How their resources can contribute better for sustainable tourism?</a:t>
            </a:r>
            <a:endParaRPr/>
          </a:p>
        </p:txBody>
      </p:sp>
      <p:sp>
        <p:nvSpPr>
          <p:cNvPr id="262" name="Google Shape;262;p8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63" name="Google Shape;263;p8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64" name="Google Shape;264;p8"/>
          <p:cNvSpPr txBox="1"/>
          <p:nvPr>
            <p:ph type="title"/>
          </p:nvPr>
        </p:nvSpPr>
        <p:spPr>
          <a:xfrm>
            <a:off x="1864261" y="940009"/>
            <a:ext cx="8470586" cy="59164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Understand the Visited Destination-Location</a:t>
            </a:r>
            <a:endParaRPr/>
          </a:p>
        </p:txBody>
      </p:sp>
      <p:pic>
        <p:nvPicPr>
          <p:cNvPr id="265" name="Google Shape;265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554" r="9553" t="0"/>
          <a:stretch/>
        </p:blipFill>
        <p:spPr>
          <a:xfrm>
            <a:off x="4271459" y="3254069"/>
            <a:ext cx="5830633" cy="360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93" r="93" t="0"/>
          <a:stretch/>
        </p:blipFill>
        <p:spPr>
          <a:xfrm>
            <a:off x="3463789" y="3033418"/>
            <a:ext cx="5228997" cy="3232058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9"/>
          <p:cNvSpPr txBox="1"/>
          <p:nvPr>
            <p:ph idx="1" type="body"/>
          </p:nvPr>
        </p:nvSpPr>
        <p:spPr>
          <a:xfrm>
            <a:off x="484823" y="1643455"/>
            <a:ext cx="11860307" cy="2080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Can you imagine a promising development plan?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>
                <a:latin typeface="Arial"/>
                <a:ea typeface="Arial"/>
                <a:cs typeface="Arial"/>
                <a:sym typeface="Arial"/>
              </a:rPr>
              <a:t>What are the main Actions to be implemented?</a:t>
            </a:r>
            <a:endParaRPr/>
          </a:p>
        </p:txBody>
      </p:sp>
      <p:sp>
        <p:nvSpPr>
          <p:cNvPr id="272" name="Google Shape;272;p9"/>
          <p:cNvSpPr txBox="1"/>
          <p:nvPr>
            <p:ph idx="10" type="dt"/>
          </p:nvPr>
        </p:nvSpPr>
        <p:spPr>
          <a:xfrm>
            <a:off x="10102092" y="6265476"/>
            <a:ext cx="12662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/>
              <a:t>22 October 2023</a:t>
            </a:r>
            <a:endParaRPr/>
          </a:p>
        </p:txBody>
      </p:sp>
      <p:sp>
        <p:nvSpPr>
          <p:cNvPr id="273" name="Google Shape;273;p9"/>
          <p:cNvSpPr txBox="1"/>
          <p:nvPr>
            <p:ph idx="12" type="sldNum"/>
          </p:nvPr>
        </p:nvSpPr>
        <p:spPr>
          <a:xfrm>
            <a:off x="10786004" y="6273342"/>
            <a:ext cx="10022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949494"/>
                </a:solidFill>
              </a:rPr>
              <a:t> page </a:t>
            </a:r>
            <a:fld id="{00000000-1234-1234-1234-123412341234}" type="slidenum">
              <a:rPr lang="en-US" sz="800">
                <a:solidFill>
                  <a:srgbClr val="949494"/>
                </a:solidFill>
              </a:rPr>
              <a:t>‹#›</a:t>
            </a:fld>
            <a:endParaRPr sz="800">
              <a:solidFill>
                <a:srgbClr val="949494"/>
              </a:solidFill>
            </a:endParaRPr>
          </a:p>
        </p:txBody>
      </p:sp>
      <p:sp>
        <p:nvSpPr>
          <p:cNvPr id="274" name="Google Shape;274;p9"/>
          <p:cNvSpPr txBox="1"/>
          <p:nvPr>
            <p:ph type="title"/>
          </p:nvPr>
        </p:nvSpPr>
        <p:spPr>
          <a:xfrm>
            <a:off x="1864261" y="940010"/>
            <a:ext cx="8428055" cy="243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Understand the Visited Destination-Location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">
      <a:dk1>
        <a:srgbClr val="000000"/>
      </a:dk1>
      <a:lt1>
        <a:srgbClr val="FFFFFF"/>
      </a:lt1>
      <a:dk2>
        <a:srgbClr val="005C9F"/>
      </a:dk2>
      <a:lt2>
        <a:srgbClr val="EDEDEF"/>
      </a:lt2>
      <a:accent1>
        <a:srgbClr val="008AD1"/>
      </a:accent1>
      <a:accent2>
        <a:srgbClr val="01B6ED"/>
      </a:accent2>
      <a:accent3>
        <a:srgbClr val="72C8DB"/>
      </a:accent3>
      <a:accent4>
        <a:srgbClr val="EA5A0D"/>
      </a:accent4>
      <a:accent5>
        <a:srgbClr val="FFDC0E"/>
      </a:accent5>
      <a:accent6>
        <a:srgbClr val="0A983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2023-02-25T10:22:15Z</dcterms:created>
  <dc:creator>Microsoft Office User</dc:creator>
</cp:coreProperties>
</file>