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7" r:id="rId3"/>
    <p:sldId id="268" r:id="rId4"/>
    <p:sldId id="628" r:id="rId5"/>
    <p:sldId id="656" r:id="rId6"/>
    <p:sldId id="680" r:id="rId7"/>
    <p:sldId id="684" r:id="rId8"/>
    <p:sldId id="689" r:id="rId9"/>
    <p:sldId id="667" r:id="rId10"/>
    <p:sldId id="685" r:id="rId11"/>
    <p:sldId id="668" r:id="rId12"/>
    <p:sldId id="682" r:id="rId13"/>
    <p:sldId id="686" r:id="rId14"/>
    <p:sldId id="669" r:id="rId15"/>
    <p:sldId id="683" r:id="rId16"/>
    <p:sldId id="687" r:id="rId17"/>
    <p:sldId id="688" r:id="rId18"/>
    <p:sldId id="672" r:id="rId19"/>
    <p:sldId id="67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9494"/>
    <a:srgbClr val="BCDCF6"/>
    <a:srgbClr val="01B6EE"/>
    <a:srgbClr val="73C9DC"/>
    <a:srgbClr val="4E8FCD"/>
    <a:srgbClr val="008BD2"/>
    <a:srgbClr val="0F428C"/>
    <a:srgbClr val="FAD0CF"/>
    <a:srgbClr val="01B6ED"/>
    <a:srgbClr val="008C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28" autoAdjust="0"/>
    <p:restoredTop sz="85206" autoAdjust="0"/>
  </p:normalViewPr>
  <p:slideViewPr>
    <p:cSldViewPr snapToGrid="0" snapToObjects="1">
      <p:cViewPr>
        <p:scale>
          <a:sx n="90" d="100"/>
          <a:sy n="90" d="100"/>
        </p:scale>
        <p:origin x="152" y="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269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D02C166-8C0A-D5F5-4068-8A8BC56F76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K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FA9348-8D07-45BE-F46E-90B3924D29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6FCE7-95A2-B04F-96F3-1F517A8038A1}" type="datetimeFigureOut">
              <a:rPr lang="en-KR" smtClean="0"/>
              <a:t>10/21/23</a:t>
            </a:fld>
            <a:endParaRPr lang="en-K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7A7609-79AE-DF28-445C-0E096212FA2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K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C091CC-705C-6D42-8EA9-F7EA9FE20E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C31B3-29A6-DE42-B9CD-F001CA004CDC}" type="slidenum">
              <a:rPr lang="en-KR" smtClean="0"/>
              <a:t>‹#›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15319477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676B2-F1D5-7C42-8690-5E1FEA9EA7C8}" type="datetimeFigureOut">
              <a:rPr lang="en-US" smtClean="0"/>
              <a:t>10/21/23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423EB-90F0-F342-8499-59A73EFCE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653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7E899F0-DB6A-1B4E-BF39-7DB3DE553B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391" y="1039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4FF6FC-D161-384D-B0E1-64885323B8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870362"/>
            <a:ext cx="9144000" cy="976746"/>
          </a:xfrm>
        </p:spPr>
        <p:txBody>
          <a:bodyPr anchor="b">
            <a:normAutofit/>
          </a:bodyPr>
          <a:lstStyle>
            <a:lvl1pPr algn="ctr"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 slide/headline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5FA61A-BA8F-434D-A3E1-25F4A98AE2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312227"/>
            <a:ext cx="9144000" cy="1301496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This is the sub-line </a:t>
            </a:r>
            <a:br>
              <a:rPr lang="en-US" dirty="0"/>
            </a:br>
            <a:r>
              <a:rPr lang="en-US" dirty="0"/>
              <a:t>Project name | Date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D69D2CF-5E26-6B4D-A34F-E5D93F86E5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2930525"/>
            <a:ext cx="9144000" cy="498475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with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colour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MI key visual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0CAA697-C9B4-7145-9898-2575838C0A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23331" y="424517"/>
            <a:ext cx="2035954" cy="72505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C7E23A4-23E2-E943-8BDE-16A2AAFDCF02}"/>
              </a:ext>
            </a:extLst>
          </p:cNvPr>
          <p:cNvGrpSpPr/>
          <p:nvPr userDrawn="1"/>
        </p:nvGrpSpPr>
        <p:grpSpPr>
          <a:xfrm>
            <a:off x="5424917" y="3799886"/>
            <a:ext cx="1347954" cy="141454"/>
            <a:chOff x="5424917" y="3799886"/>
            <a:chExt cx="1347954" cy="14145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3FC9594-83F6-D144-9E4D-7EB49F8B3CB1}"/>
                </a:ext>
              </a:extLst>
            </p:cNvPr>
            <p:cNvSpPr/>
            <p:nvPr/>
          </p:nvSpPr>
          <p:spPr>
            <a:xfrm>
              <a:off x="6631417" y="3799886"/>
              <a:ext cx="141454" cy="141454"/>
            </a:xfrm>
            <a:prstGeom prst="ellipse">
              <a:avLst/>
            </a:prstGeom>
            <a:solidFill>
              <a:srgbClr val="BCDC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BCDCF6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C8D79A1-6A6D-D747-990B-3B515C94B794}"/>
                </a:ext>
              </a:extLst>
            </p:cNvPr>
            <p:cNvSpPr/>
            <p:nvPr/>
          </p:nvSpPr>
          <p:spPr>
            <a:xfrm>
              <a:off x="6390117" y="3799886"/>
              <a:ext cx="141454" cy="141454"/>
            </a:xfrm>
            <a:prstGeom prst="ellipse">
              <a:avLst/>
            </a:prstGeom>
            <a:solidFill>
              <a:srgbClr val="4E8F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BCDCF6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B2BAB8F-8508-6F4B-BDA8-B199223F9048}"/>
                </a:ext>
              </a:extLst>
            </p:cNvPr>
            <p:cNvSpPr/>
            <p:nvPr/>
          </p:nvSpPr>
          <p:spPr>
            <a:xfrm>
              <a:off x="6148817" y="3799886"/>
              <a:ext cx="141454" cy="141454"/>
            </a:xfrm>
            <a:prstGeom prst="ellipse">
              <a:avLst/>
            </a:prstGeom>
            <a:solidFill>
              <a:srgbClr val="73C9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BCDCF6"/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E2024D1-659B-F64F-87EF-FF55401933BB}"/>
                </a:ext>
              </a:extLst>
            </p:cNvPr>
            <p:cNvSpPr/>
            <p:nvPr/>
          </p:nvSpPr>
          <p:spPr>
            <a:xfrm>
              <a:off x="5907517" y="3799886"/>
              <a:ext cx="141454" cy="141454"/>
            </a:xfrm>
            <a:prstGeom prst="ellipse">
              <a:avLst/>
            </a:prstGeom>
            <a:solidFill>
              <a:srgbClr val="008B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BCDCF6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7480A29-100A-884B-8E20-4ED5E01F1BF2}"/>
                </a:ext>
              </a:extLst>
            </p:cNvPr>
            <p:cNvSpPr/>
            <p:nvPr/>
          </p:nvSpPr>
          <p:spPr>
            <a:xfrm>
              <a:off x="5666217" y="3799886"/>
              <a:ext cx="141454" cy="141454"/>
            </a:xfrm>
            <a:prstGeom prst="ellipse">
              <a:avLst/>
            </a:prstGeom>
            <a:solidFill>
              <a:srgbClr val="4E8F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BCDCF6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9D5184E-BB8D-E146-A6D6-5ACCC4467DB9}"/>
                </a:ext>
              </a:extLst>
            </p:cNvPr>
            <p:cNvSpPr/>
            <p:nvPr/>
          </p:nvSpPr>
          <p:spPr>
            <a:xfrm>
              <a:off x="5424917" y="3799886"/>
              <a:ext cx="141454" cy="141454"/>
            </a:xfrm>
            <a:prstGeom prst="ellipse">
              <a:avLst/>
            </a:prstGeom>
            <a:solidFill>
              <a:srgbClr val="01B6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BCDCF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4691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0EF0CB3-0DE0-C84C-9A4E-CA03BC2029F5}"/>
              </a:ext>
            </a:extLst>
          </p:cNvPr>
          <p:cNvSpPr/>
          <p:nvPr userDrawn="1"/>
        </p:nvSpPr>
        <p:spPr>
          <a:xfrm>
            <a:off x="6111279" y="1110407"/>
            <a:ext cx="5050420" cy="2500131"/>
          </a:xfrm>
          <a:prstGeom prst="rect">
            <a:avLst/>
          </a:prstGeom>
          <a:solidFill>
            <a:srgbClr val="4E8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07BEA52-9F13-594B-850F-DF911FC9AD9A}"/>
              </a:ext>
            </a:extLst>
          </p:cNvPr>
          <p:cNvSpPr/>
          <p:nvPr userDrawn="1"/>
        </p:nvSpPr>
        <p:spPr>
          <a:xfrm>
            <a:off x="1060859" y="3597954"/>
            <a:ext cx="5050420" cy="2500131"/>
          </a:xfrm>
          <a:prstGeom prst="rect">
            <a:avLst/>
          </a:prstGeom>
          <a:solidFill>
            <a:srgbClr val="73C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6ADE11-361E-FB49-8D2F-DE354983F7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4615" y="436093"/>
            <a:ext cx="1473094" cy="524606"/>
          </a:xfrm>
          <a:prstGeom prst="rect">
            <a:avLst/>
          </a:prstGeom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E41D2E8-5FCE-704C-A6EC-97ACED210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35684" y="1473347"/>
            <a:ext cx="4201610" cy="1781797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6C5A7C57-9811-E340-8A05-15A5C279AC9C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1471817" y="3965796"/>
            <a:ext cx="4201610" cy="1781797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27E308-AAEF-CF4B-AB67-1B4F1EF901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60859" y="1110407"/>
            <a:ext cx="5050420" cy="2479994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2A178B35-AC64-A640-BE34-8D74BAFF91C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11279" y="3597954"/>
            <a:ext cx="5050420" cy="2479994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8A36B2F6-5BAF-054B-9D2D-E5B5BB887C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43950" y="6188675"/>
            <a:ext cx="1266220" cy="365125"/>
          </a:xfrm>
        </p:spPr>
        <p:txBody>
          <a:bodyPr/>
          <a:lstStyle>
            <a:lvl1pPr algn="ctr">
              <a:defRPr/>
            </a:lvl1pPr>
          </a:lstStyle>
          <a:p>
            <a:fld id="{D65460C0-EAAC-224C-BF9C-B28038AF74D0}" type="datetime3">
              <a:rPr lang="en-US" smtClean="0"/>
              <a:pPr/>
              <a:t>21 October 2023</a:t>
            </a:fld>
            <a:endParaRPr lang="en-US" dirty="0"/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B53BE3F0-91CC-0843-AD5C-40BEB3847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19334" y="6188675"/>
            <a:ext cx="1892461" cy="365125"/>
          </a:xfrm>
        </p:spPr>
        <p:txBody>
          <a:bodyPr/>
          <a:lstStyle/>
          <a:p>
            <a:pPr algn="l"/>
            <a:r>
              <a:rPr lang="en-US" dirty="0"/>
              <a:t>Title of the presentation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84BC849F-DA56-9E4D-817A-FFA6F412D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29539" y="6188675"/>
            <a:ext cx="1002204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th-TH" dirty="0"/>
              <a:t> </a:t>
            </a:r>
            <a:r>
              <a:rPr lang="en-US" dirty="0"/>
              <a:t>page </a:t>
            </a:r>
            <a:fld id="{EEDE5E84-8F4A-6B40-BE6C-6DAF3A79CE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2B6C00D-4CF9-674C-8BDA-A77A06BA5B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10391" y="1039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54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566560FD-3880-0E49-BC4C-247C8EE712E7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799447" y="1368775"/>
            <a:ext cx="5659624" cy="41128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CCC6C7-C0C3-F649-8348-74854ADC7F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391" y="1039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89D8F2-2406-E340-957B-713C616201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50423" y="1396792"/>
            <a:ext cx="4622099" cy="1144701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Text slide with one photo,</a:t>
            </a:r>
            <a:br>
              <a:rPr lang="en-US" dirty="0"/>
            </a:br>
            <a:r>
              <a:rPr lang="en-US" dirty="0"/>
              <a:t>alternative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2CB05-0C60-7240-B1B2-B38BFAE52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0423" y="2693826"/>
            <a:ext cx="4622100" cy="276738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CF8310-41B6-8941-8F29-4EB56B6511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4615" y="436093"/>
            <a:ext cx="1473094" cy="524606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BE8FA0AC-4352-864E-9FC4-0E194DA823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43950" y="6188675"/>
            <a:ext cx="1266220" cy="365125"/>
          </a:xfrm>
        </p:spPr>
        <p:txBody>
          <a:bodyPr/>
          <a:lstStyle>
            <a:lvl1pPr algn="ctr">
              <a:defRPr/>
            </a:lvl1pPr>
          </a:lstStyle>
          <a:p>
            <a:fld id="{D65460C0-EAAC-224C-BF9C-B28038AF74D0}" type="datetime3">
              <a:rPr lang="en-US" smtClean="0"/>
              <a:pPr/>
              <a:t>21 October 2023</a:t>
            </a:fld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6D85015A-8FD4-7544-8C70-CDA09487D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19334" y="6188675"/>
            <a:ext cx="1892461" cy="365125"/>
          </a:xfrm>
        </p:spPr>
        <p:txBody>
          <a:bodyPr/>
          <a:lstStyle/>
          <a:p>
            <a:pPr algn="l"/>
            <a:r>
              <a:rPr lang="en-US" dirty="0"/>
              <a:t>Title of the presentation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9072AF3-879A-014A-B657-2755441DE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29539" y="6188675"/>
            <a:ext cx="1002204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th-TH" dirty="0"/>
              <a:t> </a:t>
            </a:r>
            <a:r>
              <a:rPr lang="en-US" dirty="0"/>
              <a:t>page </a:t>
            </a:r>
            <a:fld id="{EEDE5E84-8F4A-6B40-BE6C-6DAF3A79CE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83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2CCC6C7-C0C3-F649-8348-74854ADC7F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391" y="10391"/>
            <a:ext cx="12192000" cy="6858000"/>
          </a:xfrm>
          <a:prstGeom prst="rect">
            <a:avLst/>
          </a:prstGeom>
        </p:spPr>
      </p:pic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566560FD-3880-0E49-BC4C-247C8EE712E7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30306" y="1368775"/>
            <a:ext cx="5665694" cy="222159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89D8F2-2406-E340-957B-713C616201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6585" y="3746744"/>
            <a:ext cx="10056556" cy="503393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Text slide with two photos, alternative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2CB05-0C60-7240-B1B2-B38BFAE52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585" y="4474211"/>
            <a:ext cx="10056556" cy="114337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 marL="1371600" indent="0">
              <a:buNone/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CF8310-41B6-8941-8F29-4EB56B6511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4615" y="436093"/>
            <a:ext cx="1473094" cy="524606"/>
          </a:xfrm>
          <a:prstGeom prst="rect">
            <a:avLst/>
          </a:prstGeom>
        </p:spPr>
      </p:pic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330D56E9-EF9D-2041-B6EB-ADE4DA556E2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196283" y="1368775"/>
            <a:ext cx="5549153" cy="222159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7736CCE7-926F-FF4C-84CC-7C163E61AE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43950" y="6188675"/>
            <a:ext cx="1275384" cy="365125"/>
          </a:xfrm>
        </p:spPr>
        <p:txBody>
          <a:bodyPr/>
          <a:lstStyle>
            <a:lvl1pPr algn="ctr">
              <a:defRPr/>
            </a:lvl1pPr>
          </a:lstStyle>
          <a:p>
            <a:fld id="{D65460C0-EAAC-224C-BF9C-B28038AF74D0}" type="datetime3">
              <a:rPr lang="en-US" smtClean="0"/>
              <a:pPr/>
              <a:t>21 October 2023</a:t>
            </a:fld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292994DC-B89D-A849-A3C1-E4D5A2055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19334" y="6188675"/>
            <a:ext cx="1892461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Title of the presentation</a:t>
            </a:r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5453D76B-BDBB-AB45-B9AF-75C712315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29539" y="6188675"/>
            <a:ext cx="1002204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th-TH" dirty="0"/>
              <a:t> </a:t>
            </a:r>
            <a:r>
              <a:rPr lang="en-US" dirty="0"/>
              <a:t>page </a:t>
            </a:r>
            <a:fld id="{EEDE5E84-8F4A-6B40-BE6C-6DAF3A79CE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583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2CCC6C7-C0C3-F649-8348-74854ADC7F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391" y="10391"/>
            <a:ext cx="12192000" cy="6858000"/>
          </a:xfrm>
          <a:prstGeom prst="rect">
            <a:avLst/>
          </a:prstGeom>
        </p:spPr>
      </p:pic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566560FD-3880-0E49-BC4C-247C8EE712E7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84093" y="1130985"/>
            <a:ext cx="3696097" cy="22845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89D8F2-2406-E340-957B-713C616201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07024" y="3630609"/>
            <a:ext cx="7436223" cy="423267"/>
          </a:xfrm>
        </p:spPr>
        <p:txBody>
          <a:bodyPr>
            <a:noAutofit/>
          </a:bodyPr>
          <a:lstStyle>
            <a:lvl1pPr algn="ctr"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Text slide with three photos, with three columns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2CB05-0C60-7240-B1B2-B38BFAE52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2247" y="4087906"/>
            <a:ext cx="2810435" cy="14325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 marL="1371600" indent="0">
              <a:buNone/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CF8310-41B6-8941-8F29-4EB56B6511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4615" y="436093"/>
            <a:ext cx="1473094" cy="524606"/>
          </a:xfrm>
          <a:prstGeom prst="rect">
            <a:avLst/>
          </a:prstGeom>
        </p:spPr>
      </p:pic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330D56E9-EF9D-2041-B6EB-ADE4DA556E2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339755" y="1130985"/>
            <a:ext cx="3620069" cy="22845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B869D3B0-6636-0D4A-B955-B854D3B03D17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8119388" y="1130985"/>
            <a:ext cx="3620069" cy="22845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22C0EE6-FF86-F04C-94E4-4E1BF125FB72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703944" y="4087906"/>
            <a:ext cx="2810435" cy="14325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 marL="1371600" indent="0">
              <a:buNone/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D3215A9-1BAF-9E4D-8BF8-F23105310D54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7565642" y="4087906"/>
            <a:ext cx="2810435" cy="14325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 marL="1371600" indent="0">
              <a:buNone/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CD839446-51BA-DC47-8271-30C92E537F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43950" y="6188675"/>
            <a:ext cx="1266220" cy="365125"/>
          </a:xfrm>
        </p:spPr>
        <p:txBody>
          <a:bodyPr/>
          <a:lstStyle>
            <a:lvl1pPr algn="ctr">
              <a:defRPr/>
            </a:lvl1pPr>
          </a:lstStyle>
          <a:p>
            <a:fld id="{D65460C0-EAAC-224C-BF9C-B28038AF74D0}" type="datetime3">
              <a:rPr lang="en-US" smtClean="0"/>
              <a:pPr/>
              <a:t>21 October 2023</a:t>
            </a:fld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075A06F-74AF-1A43-955E-6E2470551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19334" y="6188675"/>
            <a:ext cx="1892461" cy="365125"/>
          </a:xfrm>
        </p:spPr>
        <p:txBody>
          <a:bodyPr/>
          <a:lstStyle/>
          <a:p>
            <a:pPr algn="l"/>
            <a:r>
              <a:rPr lang="en-US" dirty="0"/>
              <a:t>Title of the presentation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A9FE3760-4B94-EE42-BD59-00360B36E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29539" y="6188675"/>
            <a:ext cx="1002204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th-TH" dirty="0"/>
              <a:t> </a:t>
            </a:r>
            <a:r>
              <a:rPr lang="en-US" dirty="0"/>
              <a:t>page </a:t>
            </a:r>
            <a:fld id="{EEDE5E84-8F4A-6B40-BE6C-6DAF3A79CE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606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2CCC6C7-C0C3-F649-8348-74854ADC7F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391" y="10391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2CB05-0C60-7240-B1B2-B38BFAE52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552" y="2868428"/>
            <a:ext cx="10060112" cy="221272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227C8E9-8C6F-D840-9D97-C1ADEA2410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8552" y="1929737"/>
            <a:ext cx="10054896" cy="624260"/>
          </a:xfrm>
        </p:spPr>
        <p:txBody>
          <a:bodyPr>
            <a:noAutofit/>
          </a:bodyPr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Agenda alternative or text only</a:t>
            </a:r>
          </a:p>
        </p:txBody>
      </p:sp>
    </p:spTree>
    <p:extLst>
      <p:ext uri="{BB962C8B-B14F-4D97-AF65-F5344CB8AC3E}">
        <p14:creationId xmlns:p14="http://schemas.microsoft.com/office/powerpoint/2010/main" val="3253663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E4C5472-BBA5-A949-BF0B-B2862278C1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633DC67-2E7A-D249-99F3-A64CCE125AA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596737" y="1838902"/>
            <a:ext cx="8939646" cy="333577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table, chart, </a:t>
            </a:r>
            <a:r>
              <a:rPr lang="en-US" dirty="0" err="1"/>
              <a:t>grap</a:t>
            </a:r>
            <a:r>
              <a:rPr lang="en-US" dirty="0"/>
              <a:t> in the frame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A4D5376-881F-1E4A-AF44-6431241776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4615" y="436093"/>
            <a:ext cx="1473094" cy="524606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AEA93053-56AE-574E-B60D-33F4FA5A12E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743950" y="6188675"/>
            <a:ext cx="1266220" cy="365125"/>
          </a:xfrm>
        </p:spPr>
        <p:txBody>
          <a:bodyPr/>
          <a:lstStyle>
            <a:lvl1pPr algn="ctr">
              <a:defRPr/>
            </a:lvl1pPr>
          </a:lstStyle>
          <a:p>
            <a:fld id="{D65460C0-EAAC-224C-BF9C-B28038AF74D0}" type="datetime3">
              <a:rPr lang="en-US" smtClean="0"/>
              <a:pPr/>
              <a:t>21 October 2023</a:t>
            </a:fld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7FAAE9E1-98F1-2340-9143-4425CDC4777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0019334" y="6188675"/>
            <a:ext cx="1892461" cy="365125"/>
          </a:xfrm>
        </p:spPr>
        <p:txBody>
          <a:bodyPr/>
          <a:lstStyle/>
          <a:p>
            <a:pPr algn="l"/>
            <a:r>
              <a:rPr lang="en-US" dirty="0"/>
              <a:t>Title of the presentation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5EA6DFF7-213B-3D45-9DAE-43DF4DEACC0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7729539" y="6188675"/>
            <a:ext cx="1002204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th-TH" dirty="0"/>
              <a:t> </a:t>
            </a:r>
            <a:r>
              <a:rPr lang="en-US" dirty="0"/>
              <a:t>page </a:t>
            </a:r>
            <a:fld id="{EEDE5E84-8F4A-6B40-BE6C-6DAF3A79CE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6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2CCC6C7-C0C3-F649-8348-74854ADC7F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391" y="1039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89D8F2-2406-E340-957B-713C616201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3937" y="2841113"/>
            <a:ext cx="7179582" cy="785528"/>
          </a:xfrm>
        </p:spPr>
        <p:txBody>
          <a:bodyPr>
            <a:noAutofit/>
          </a:bodyPr>
          <a:lstStyle>
            <a:lvl1pPr algn="l"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Transition slide,</a:t>
            </a:r>
            <a:br>
              <a:rPr lang="en-US" dirty="0"/>
            </a:br>
            <a:r>
              <a:rPr lang="en-US" dirty="0"/>
              <a:t>can also be used as quotation slide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CF8310-41B6-8941-8F29-4EB56B6511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4615" y="436093"/>
            <a:ext cx="1473094" cy="52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039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2CCC6C7-C0C3-F649-8348-74854ADC7F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89D8F2-2406-E340-957B-713C616201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42300" y="2778767"/>
            <a:ext cx="7179582" cy="785528"/>
          </a:xfrm>
        </p:spPr>
        <p:txBody>
          <a:bodyPr>
            <a:noAutofit/>
          </a:bodyPr>
          <a:lstStyle>
            <a:lvl1pPr algn="l"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Transition slide,</a:t>
            </a:r>
            <a:br>
              <a:rPr lang="en-US" dirty="0"/>
            </a:br>
            <a:r>
              <a:rPr lang="en-US" dirty="0"/>
              <a:t>can also be used as quotation slide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CF8310-41B6-8941-8F29-4EB56B6511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4615" y="436093"/>
            <a:ext cx="1473094" cy="52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8805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15850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E43B8B-25F1-F344-B42F-06AB6E3B6A72}"/>
              </a:ext>
            </a:extLst>
          </p:cNvPr>
          <p:cNvSpPr/>
          <p:nvPr userDrawn="1"/>
        </p:nvSpPr>
        <p:spPr>
          <a:xfrm>
            <a:off x="0" y="1070937"/>
            <a:ext cx="12192000" cy="5787063"/>
          </a:xfrm>
          <a:prstGeom prst="rect">
            <a:avLst/>
          </a:prstGeom>
          <a:solidFill>
            <a:srgbClr val="CCE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CED53D-E33E-0B48-A0D5-351897961CA2}"/>
              </a:ext>
            </a:extLst>
          </p:cNvPr>
          <p:cNvSpPr txBox="1"/>
          <p:nvPr userDrawn="1"/>
        </p:nvSpPr>
        <p:spPr>
          <a:xfrm>
            <a:off x="3027328" y="5363522"/>
            <a:ext cx="61373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en-US" sz="1600" b="1" i="0" kern="100" dirty="0">
                <a:solidFill>
                  <a:srgbClr val="0F428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Mekong Institute</a:t>
            </a:r>
          </a:p>
          <a:p>
            <a:pPr marL="0" marR="0" algn="ctr">
              <a:spcBef>
                <a:spcPts val="0"/>
              </a:spcBef>
            </a:pPr>
            <a:r>
              <a:rPr lang="en-US" sz="1200" b="0" i="0" kern="100" dirty="0">
                <a:solidFill>
                  <a:srgbClr val="0F428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123 </a:t>
            </a:r>
            <a:r>
              <a:rPr lang="en-US" sz="1200" b="0" i="0" kern="100" dirty="0" err="1">
                <a:solidFill>
                  <a:srgbClr val="0F428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Mittraphap</a:t>
            </a:r>
            <a:r>
              <a:rPr lang="en-US" sz="1200" b="0" i="0" kern="100" dirty="0">
                <a:solidFill>
                  <a:srgbClr val="0F428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Rd., Muang District, </a:t>
            </a:r>
            <a:r>
              <a:rPr lang="en-US" sz="1200" b="0" i="0" kern="100" dirty="0" err="1">
                <a:solidFill>
                  <a:srgbClr val="0F428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Khon</a:t>
            </a:r>
            <a:r>
              <a:rPr lang="en-US" sz="1200" b="0" i="0" kern="100" dirty="0">
                <a:solidFill>
                  <a:srgbClr val="0F428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kern="100" dirty="0" err="1">
                <a:solidFill>
                  <a:srgbClr val="0F428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Kaen</a:t>
            </a:r>
            <a:r>
              <a:rPr lang="en-US" sz="1200" b="0" i="0" kern="100" dirty="0">
                <a:solidFill>
                  <a:srgbClr val="0F428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40002, THAILAND  </a:t>
            </a:r>
          </a:p>
          <a:p>
            <a:pPr marL="0" marR="0" algn="ctr">
              <a:spcBef>
                <a:spcPts val="0"/>
              </a:spcBef>
            </a:pPr>
            <a:r>
              <a:rPr lang="en-US" sz="1200" b="0" i="0" kern="100" dirty="0">
                <a:solidFill>
                  <a:srgbClr val="0F428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Tel.  : +66 (0) 4320 2411</a:t>
            </a:r>
            <a:br>
              <a:rPr lang="en-US" sz="1200" b="0" i="0" kern="100" dirty="0">
                <a:solidFill>
                  <a:srgbClr val="0F428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200" b="0" i="0" kern="100" dirty="0">
                <a:solidFill>
                  <a:srgbClr val="0F428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Fax. : +66 (0) 4320 3656</a:t>
            </a:r>
            <a:br>
              <a:rPr lang="en-US" sz="1200" b="0" i="0" kern="100" dirty="0">
                <a:solidFill>
                  <a:srgbClr val="0F428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200" b="0" i="0" kern="100" dirty="0">
                <a:solidFill>
                  <a:srgbClr val="0F428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Email : information@mekonginstitute.org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C836DB-F088-0249-B842-2553B442EAD0}"/>
              </a:ext>
            </a:extLst>
          </p:cNvPr>
          <p:cNvSpPr/>
          <p:nvPr userDrawn="1"/>
        </p:nvSpPr>
        <p:spPr>
          <a:xfrm>
            <a:off x="0" y="2317"/>
            <a:ext cx="12192000" cy="4105054"/>
          </a:xfrm>
          <a:prstGeom prst="rect">
            <a:avLst/>
          </a:prstGeom>
          <a:solidFill>
            <a:srgbClr val="008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43A378-9152-644D-A594-50118E3F10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82557" y="929925"/>
            <a:ext cx="2063702" cy="73493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BCC506C-EF80-884D-A860-178EE160D68B}"/>
              </a:ext>
            </a:extLst>
          </p:cNvPr>
          <p:cNvSpPr txBox="1"/>
          <p:nvPr userDrawn="1"/>
        </p:nvSpPr>
        <p:spPr>
          <a:xfrm>
            <a:off x="6814937" y="4430766"/>
            <a:ext cx="1454565" cy="276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i="0" dirty="0">
                <a:solidFill>
                  <a:srgbClr val="0F428C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Mekong Institute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122B04-515E-6242-A0C4-4BA729995080}"/>
              </a:ext>
            </a:extLst>
          </p:cNvPr>
          <p:cNvSpPr txBox="1"/>
          <p:nvPr userDrawn="1"/>
        </p:nvSpPr>
        <p:spPr>
          <a:xfrm>
            <a:off x="4471922" y="4430766"/>
            <a:ext cx="1712969" cy="276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i="0" dirty="0" err="1">
                <a:solidFill>
                  <a:srgbClr val="0F428C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mekonginstitute.org</a:t>
            </a:r>
            <a:endParaRPr lang="en-US" sz="1200" b="1" i="0" dirty="0">
              <a:solidFill>
                <a:srgbClr val="0F428C"/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87265A-551B-ED4C-B2AD-F0F5017BF3C4}"/>
              </a:ext>
            </a:extLst>
          </p:cNvPr>
          <p:cNvSpPr txBox="1"/>
          <p:nvPr userDrawn="1"/>
        </p:nvSpPr>
        <p:spPr>
          <a:xfrm>
            <a:off x="2300918" y="4430766"/>
            <a:ext cx="1712969" cy="276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i="0" dirty="0" err="1">
                <a:solidFill>
                  <a:srgbClr val="0F428C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mekonginstitute.org</a:t>
            </a:r>
            <a:endParaRPr lang="en-US" sz="1200" b="1" i="0" dirty="0">
              <a:solidFill>
                <a:srgbClr val="0F428C"/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3F327C-0DF9-CD40-99CF-B58A35EADC17}"/>
              </a:ext>
            </a:extLst>
          </p:cNvPr>
          <p:cNvSpPr txBox="1"/>
          <p:nvPr userDrawn="1"/>
        </p:nvSpPr>
        <p:spPr>
          <a:xfrm>
            <a:off x="8899549" y="4430766"/>
            <a:ext cx="1366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i="0" dirty="0" err="1">
                <a:solidFill>
                  <a:srgbClr val="0F428C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MekongInstitute</a:t>
            </a:r>
            <a:endParaRPr lang="en-US" sz="1200" b="1" i="0" dirty="0">
              <a:solidFill>
                <a:srgbClr val="0F428C"/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1C6D5D1-4E3D-1A41-AEDB-E49B20EFC410}"/>
              </a:ext>
            </a:extLst>
          </p:cNvPr>
          <p:cNvGrpSpPr/>
          <p:nvPr userDrawn="1"/>
        </p:nvGrpSpPr>
        <p:grpSpPr>
          <a:xfrm>
            <a:off x="9216541" y="3801190"/>
            <a:ext cx="538298" cy="538298"/>
            <a:chOff x="9216541" y="3801190"/>
            <a:chExt cx="538298" cy="53829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12DA9A5-6DCC-3F43-B00D-8FCA453BAF3A}"/>
                </a:ext>
              </a:extLst>
            </p:cNvPr>
            <p:cNvSpPr/>
            <p:nvPr/>
          </p:nvSpPr>
          <p:spPr>
            <a:xfrm>
              <a:off x="9216541" y="3801190"/>
              <a:ext cx="538298" cy="5382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4B86F3F-0084-9347-91BE-C27C46A729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97866" y="3943599"/>
              <a:ext cx="377762" cy="303354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2EB56A7-A0C4-A745-B8FB-926DE945A0C1}"/>
              </a:ext>
            </a:extLst>
          </p:cNvPr>
          <p:cNvGrpSpPr/>
          <p:nvPr userDrawn="1"/>
        </p:nvGrpSpPr>
        <p:grpSpPr>
          <a:xfrm>
            <a:off x="5050812" y="3801896"/>
            <a:ext cx="538038" cy="531425"/>
            <a:chOff x="5050812" y="3801896"/>
            <a:chExt cx="538038" cy="531425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EFB3CE61-B1CB-B74B-931E-F49AF5F4830B}"/>
                </a:ext>
              </a:extLst>
            </p:cNvPr>
            <p:cNvSpPr/>
            <p:nvPr/>
          </p:nvSpPr>
          <p:spPr>
            <a:xfrm>
              <a:off x="5050812" y="3801896"/>
              <a:ext cx="538038" cy="53142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2E5AEA2-DDC2-8148-B168-8756C0E0E8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76302" y="3830755"/>
              <a:ext cx="485967" cy="501154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9891F93-A878-4040-92C7-3FBB2569359B}"/>
              </a:ext>
            </a:extLst>
          </p:cNvPr>
          <p:cNvGrpSpPr/>
          <p:nvPr userDrawn="1"/>
        </p:nvGrpSpPr>
        <p:grpSpPr>
          <a:xfrm>
            <a:off x="2834970" y="3801451"/>
            <a:ext cx="538037" cy="538037"/>
            <a:chOff x="2834970" y="3801451"/>
            <a:chExt cx="538037" cy="538037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592AF78-1262-B94F-9084-5D13A434D74A}"/>
                </a:ext>
              </a:extLst>
            </p:cNvPr>
            <p:cNvSpPr/>
            <p:nvPr/>
          </p:nvSpPr>
          <p:spPr>
            <a:xfrm>
              <a:off x="2834970" y="3801451"/>
              <a:ext cx="538037" cy="5380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6962B5E-CAE8-C843-8BD2-2F912FC7BA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73590" y="3829303"/>
              <a:ext cx="460795" cy="475197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88B72BB-350E-D846-843B-5CDACB5CD0F9}"/>
              </a:ext>
            </a:extLst>
          </p:cNvPr>
          <p:cNvGrpSpPr/>
          <p:nvPr userDrawn="1"/>
        </p:nvGrpSpPr>
        <p:grpSpPr>
          <a:xfrm>
            <a:off x="7285078" y="3801190"/>
            <a:ext cx="538038" cy="531425"/>
            <a:chOff x="7285078" y="3801190"/>
            <a:chExt cx="538038" cy="531425"/>
          </a:xfrm>
        </p:grpSpPr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6592742C-E5A5-9648-BCE4-B9FB78F24353}"/>
                </a:ext>
              </a:extLst>
            </p:cNvPr>
            <p:cNvSpPr/>
            <p:nvPr/>
          </p:nvSpPr>
          <p:spPr>
            <a:xfrm>
              <a:off x="7285078" y="3801190"/>
              <a:ext cx="538038" cy="53142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41C66A4-7859-A74A-B216-68DE096EB5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07316" y="3820122"/>
              <a:ext cx="493562" cy="493562"/>
            </a:xfrm>
            <a:prstGeom prst="rect">
              <a:avLst/>
            </a:prstGeom>
          </p:spPr>
        </p:pic>
      </p:grpSp>
      <p:sp>
        <p:nvSpPr>
          <p:cNvPr id="29" name="Title 28">
            <a:extLst>
              <a:ext uri="{FF2B5EF4-FFF2-40B4-BE49-F238E27FC236}">
                <a16:creationId xmlns:a16="http://schemas.microsoft.com/office/drawing/2014/main" id="{5736BA04-3144-4D46-94D5-34AB5DCD4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9620" y="2320620"/>
            <a:ext cx="6183687" cy="899536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6899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FF6FC-D161-384D-B0E1-64885323B8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45030" y="2378362"/>
            <a:ext cx="4974037" cy="976746"/>
          </a:xfrm>
        </p:spPr>
        <p:txBody>
          <a:bodyPr anchor="b">
            <a:noAutofit/>
          </a:bodyPr>
          <a:lstStyle>
            <a:lvl1pPr algn="ctr"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 slide/</a:t>
            </a:r>
            <a:br>
              <a:rPr lang="en-US" dirty="0"/>
            </a:br>
            <a:r>
              <a:rPr lang="en-US" dirty="0"/>
              <a:t>headline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5FA61A-BA8F-434D-A3E1-25F4A98AE2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45030" y="4820227"/>
            <a:ext cx="4974037" cy="71697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This is the sub-line </a:t>
            </a:r>
            <a:br>
              <a:rPr lang="en-US" dirty="0"/>
            </a:br>
            <a:r>
              <a:rPr lang="en-US" dirty="0"/>
              <a:t>Project name | Date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D69D2CF-5E26-6B4D-A34F-E5D93F86E5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45030" y="3438525"/>
            <a:ext cx="4974037" cy="498475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with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colour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MI key visual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389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7E899F0-DB6A-1B4E-BF39-7DB3DE553B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391" y="1039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4FF6FC-D161-384D-B0E1-64885323B8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870362"/>
            <a:ext cx="9144000" cy="976746"/>
          </a:xfrm>
        </p:spPr>
        <p:txBody>
          <a:bodyPr anchor="b">
            <a:normAutofit/>
          </a:bodyPr>
          <a:lstStyle>
            <a:lvl1pPr algn="ctr">
              <a:defRPr sz="5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slide/headline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5FA61A-BA8F-434D-A3E1-25F4A98AE2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312227"/>
            <a:ext cx="9144000" cy="1301496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This is the sub-line </a:t>
            </a:r>
            <a:br>
              <a:rPr lang="en-US" dirty="0"/>
            </a:br>
            <a:r>
              <a:rPr lang="en-US" dirty="0"/>
              <a:t>Project name | Date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D69D2CF-5E26-6B4D-A34F-E5D93F86E5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2930525"/>
            <a:ext cx="9144000" cy="498475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with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colour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MI key visual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0CAA697-C9B4-7145-9898-2575838C0A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23331" y="424517"/>
            <a:ext cx="2035954" cy="72505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C7E23A4-23E2-E943-8BDE-16A2AAFDCF02}"/>
              </a:ext>
            </a:extLst>
          </p:cNvPr>
          <p:cNvGrpSpPr/>
          <p:nvPr userDrawn="1"/>
        </p:nvGrpSpPr>
        <p:grpSpPr>
          <a:xfrm>
            <a:off x="5424917" y="3799886"/>
            <a:ext cx="1347954" cy="141454"/>
            <a:chOff x="5424917" y="3799886"/>
            <a:chExt cx="1347954" cy="14145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3FC9594-83F6-D144-9E4D-7EB49F8B3CB1}"/>
                </a:ext>
              </a:extLst>
            </p:cNvPr>
            <p:cNvSpPr/>
            <p:nvPr/>
          </p:nvSpPr>
          <p:spPr>
            <a:xfrm>
              <a:off x="6631417" y="3799886"/>
              <a:ext cx="141454" cy="141454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BCDCF6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C8D79A1-6A6D-D747-990B-3B515C94B794}"/>
                </a:ext>
              </a:extLst>
            </p:cNvPr>
            <p:cNvSpPr/>
            <p:nvPr/>
          </p:nvSpPr>
          <p:spPr>
            <a:xfrm>
              <a:off x="6390117" y="3799886"/>
              <a:ext cx="141454" cy="14145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BCDCF6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B2BAB8F-8508-6F4B-BDA8-B199223F9048}"/>
                </a:ext>
              </a:extLst>
            </p:cNvPr>
            <p:cNvSpPr/>
            <p:nvPr/>
          </p:nvSpPr>
          <p:spPr>
            <a:xfrm>
              <a:off x="6148817" y="3799886"/>
              <a:ext cx="141454" cy="141454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BCDCF6"/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E2024D1-659B-F64F-87EF-FF55401933BB}"/>
                </a:ext>
              </a:extLst>
            </p:cNvPr>
            <p:cNvSpPr/>
            <p:nvPr/>
          </p:nvSpPr>
          <p:spPr>
            <a:xfrm>
              <a:off x="5907517" y="3799886"/>
              <a:ext cx="141454" cy="14145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BCDCF6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7480A29-100A-884B-8E20-4ED5E01F1BF2}"/>
                </a:ext>
              </a:extLst>
            </p:cNvPr>
            <p:cNvSpPr/>
            <p:nvPr/>
          </p:nvSpPr>
          <p:spPr>
            <a:xfrm>
              <a:off x="5666217" y="3799886"/>
              <a:ext cx="141454" cy="141454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BCDCF6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9D5184E-BB8D-E146-A6D6-5ACCC4467DB9}"/>
                </a:ext>
              </a:extLst>
            </p:cNvPr>
            <p:cNvSpPr/>
            <p:nvPr/>
          </p:nvSpPr>
          <p:spPr>
            <a:xfrm>
              <a:off x="5424917" y="3799886"/>
              <a:ext cx="141454" cy="141454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BCDCF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8779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9506ADB-BA3C-1145-ACC9-4E4E557330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0782" y="-1039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50D07E-872A-944A-A081-BA79CA97A5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04845" y="2745436"/>
            <a:ext cx="1853991" cy="1325563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2512F4C-B0D6-A64D-AD6C-9F4E842D9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43950" y="6188675"/>
            <a:ext cx="1266220" cy="365125"/>
          </a:xfrm>
        </p:spPr>
        <p:txBody>
          <a:bodyPr/>
          <a:lstStyle>
            <a:lvl1pPr algn="ctr">
              <a:defRPr/>
            </a:lvl1pPr>
          </a:lstStyle>
          <a:p>
            <a:fld id="{D65460C0-EAAC-224C-BF9C-B28038AF74D0}" type="datetime3">
              <a:rPr lang="en-US" smtClean="0"/>
              <a:pPr/>
              <a:t>21 October 2023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7DFDBD4-EC0B-7948-A5C2-76830F977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19334" y="6188675"/>
            <a:ext cx="1892461" cy="365125"/>
          </a:xfrm>
        </p:spPr>
        <p:txBody>
          <a:bodyPr/>
          <a:lstStyle/>
          <a:p>
            <a:pPr algn="l"/>
            <a:r>
              <a:rPr lang="en-US" dirty="0"/>
              <a:t>Title of the presentation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207844B-4344-2847-883B-D9F5FD906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29539" y="6188675"/>
            <a:ext cx="1002204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th-TH" dirty="0"/>
              <a:t> </a:t>
            </a:r>
            <a:r>
              <a:rPr lang="en-US" dirty="0"/>
              <a:t>page </a:t>
            </a:r>
            <a:fld id="{EEDE5E84-8F4A-6B40-BE6C-6DAF3A79CE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F1E55B7-28E9-2B45-A8D2-D208F19F0E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4615" y="436093"/>
            <a:ext cx="1473094" cy="524606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F6E0FA4-3B8C-B841-8501-93F25F8EAF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92104" y="1948293"/>
            <a:ext cx="7482032" cy="32527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2455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A3FD9F-77CA-4444-9972-75AB9F4DF5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50D07E-872A-944A-A081-BA79CA97A5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96549" y="1650533"/>
            <a:ext cx="1853991" cy="647198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2512F4C-B0D6-A64D-AD6C-9F4E842D9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43950" y="6188675"/>
            <a:ext cx="1266220" cy="365125"/>
          </a:xfrm>
        </p:spPr>
        <p:txBody>
          <a:bodyPr/>
          <a:lstStyle>
            <a:lvl1pPr algn="ctr">
              <a:defRPr/>
            </a:lvl1pPr>
          </a:lstStyle>
          <a:p>
            <a:fld id="{D65460C0-EAAC-224C-BF9C-B28038AF74D0}" type="datetime3">
              <a:rPr lang="en-US" smtClean="0"/>
              <a:pPr/>
              <a:t>21 October 2023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7DFDBD4-EC0B-7948-A5C2-76830F977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19334" y="6188675"/>
            <a:ext cx="1892461" cy="365125"/>
          </a:xfrm>
        </p:spPr>
        <p:txBody>
          <a:bodyPr/>
          <a:lstStyle/>
          <a:p>
            <a:pPr algn="l"/>
            <a:r>
              <a:rPr lang="en-US" dirty="0"/>
              <a:t>Title of the presentation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207844B-4344-2847-883B-D9F5FD906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29539" y="6188675"/>
            <a:ext cx="1002204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th-TH" dirty="0"/>
              <a:t> </a:t>
            </a:r>
            <a:r>
              <a:rPr lang="en-US" dirty="0"/>
              <a:t>page </a:t>
            </a:r>
            <a:fld id="{EEDE5E84-8F4A-6B40-BE6C-6DAF3A79CE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F1E55B7-28E9-2B45-A8D2-D208F19F0E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4615" y="436093"/>
            <a:ext cx="1473094" cy="524606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F6E0FA4-3B8C-B841-8501-93F25F8EAF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550" y="2631688"/>
            <a:ext cx="4045056" cy="25757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CF7B6ADC-39C9-EB42-AED1-D6F7B77040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29559" y="2631688"/>
            <a:ext cx="4045056" cy="25757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3135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2CCC6C7-C0C3-F649-8348-74854ADC7F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391" y="1039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89D8F2-2406-E340-957B-713C616201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08880" y="1277937"/>
            <a:ext cx="9097703" cy="624260"/>
          </a:xfrm>
        </p:spPr>
        <p:txBody>
          <a:bodyPr>
            <a:noAutofit/>
          </a:bodyPr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Agenda alternative or text only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2CB05-0C60-7240-B1B2-B38BFAE52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881" y="2176041"/>
            <a:ext cx="9097702" cy="306729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CF8310-41B6-8941-8F29-4EB56B6511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4615" y="436093"/>
            <a:ext cx="1473094" cy="524606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BF42BD2-868E-0E43-9E7F-95F2629CBB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43950" y="6188675"/>
            <a:ext cx="1266220" cy="365125"/>
          </a:xfrm>
        </p:spPr>
        <p:txBody>
          <a:bodyPr/>
          <a:lstStyle>
            <a:lvl1pPr algn="ctr">
              <a:defRPr/>
            </a:lvl1pPr>
          </a:lstStyle>
          <a:p>
            <a:fld id="{D65460C0-EAAC-224C-BF9C-B28038AF74D0}" type="datetime3">
              <a:rPr lang="en-US" smtClean="0"/>
              <a:pPr/>
              <a:t>21 October 2023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868FAAB-6AF4-F54A-AC95-A1AC2788D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19334" y="6188675"/>
            <a:ext cx="1892461" cy="365125"/>
          </a:xfrm>
        </p:spPr>
        <p:txBody>
          <a:bodyPr/>
          <a:lstStyle/>
          <a:p>
            <a:pPr algn="l"/>
            <a:r>
              <a:rPr lang="en-US" dirty="0"/>
              <a:t>Title of the presentation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C806217-72B2-2349-871F-C26263D25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29539" y="6188675"/>
            <a:ext cx="1002204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th-TH" dirty="0"/>
              <a:t> </a:t>
            </a:r>
            <a:r>
              <a:rPr lang="en-US" dirty="0"/>
              <a:t>page </a:t>
            </a:r>
            <a:fld id="{EEDE5E84-8F4A-6B40-BE6C-6DAF3A79CE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28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2CCC6C7-C0C3-F649-8348-74854ADC7F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391" y="1039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89D8F2-2406-E340-957B-713C616201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8133" y="1277937"/>
            <a:ext cx="9676430" cy="624260"/>
          </a:xfrm>
        </p:spPr>
        <p:txBody>
          <a:bodyPr>
            <a:noAutofit/>
          </a:bodyPr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Agenda alternative or text only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2CB05-0C60-7240-B1B2-B38BFAE52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8133" y="2201008"/>
            <a:ext cx="4597082" cy="322645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6ADE11-361E-FB49-8D2F-DE354983F7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4615" y="436093"/>
            <a:ext cx="1473094" cy="524606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6A1A47F-F7AA-1D4F-9F0C-7EE76BDC320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757682" y="2201008"/>
            <a:ext cx="4166886" cy="322645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324517-7BF2-2C42-A30F-0A14B30B5F69}"/>
              </a:ext>
            </a:extLst>
          </p:cNvPr>
          <p:cNvCxnSpPr>
            <a:cxnSpLocks/>
          </p:cNvCxnSpPr>
          <p:nvPr userDrawn="1"/>
        </p:nvCxnSpPr>
        <p:spPr>
          <a:xfrm>
            <a:off x="6281194" y="2212583"/>
            <a:ext cx="0" cy="341164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E609AAD8-6182-FF47-919A-E2343B9F0B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43950" y="6188675"/>
            <a:ext cx="1266220" cy="365125"/>
          </a:xfrm>
        </p:spPr>
        <p:txBody>
          <a:bodyPr/>
          <a:lstStyle>
            <a:lvl1pPr algn="ctr">
              <a:defRPr/>
            </a:lvl1pPr>
          </a:lstStyle>
          <a:p>
            <a:fld id="{D65460C0-EAAC-224C-BF9C-B28038AF74D0}" type="datetime3">
              <a:rPr lang="en-US" smtClean="0"/>
              <a:pPr/>
              <a:t>21 October 2023</a:t>
            </a:fld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735F5E4-DA37-724F-8EE3-FBEC80B09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19334" y="6188675"/>
            <a:ext cx="1892461" cy="365125"/>
          </a:xfrm>
        </p:spPr>
        <p:txBody>
          <a:bodyPr/>
          <a:lstStyle/>
          <a:p>
            <a:pPr algn="l"/>
            <a:r>
              <a:rPr lang="en-US" dirty="0"/>
              <a:t>Title of the presentation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92D9DCB-CED3-524B-BF4C-EB85B1F77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29539" y="6188675"/>
            <a:ext cx="1002204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th-TH" dirty="0"/>
              <a:t> </a:t>
            </a:r>
            <a:r>
              <a:rPr lang="en-US" dirty="0"/>
              <a:t>page </a:t>
            </a:r>
            <a:fld id="{EEDE5E84-8F4A-6B40-BE6C-6DAF3A79CE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99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F2B6C00D-4CF9-674C-8BDA-A77A06BA5B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391" y="10391"/>
            <a:ext cx="12192000" cy="6858000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CAFBA55-4F55-6743-9380-2A9D1F3580DE}"/>
              </a:ext>
            </a:extLst>
          </p:cNvPr>
          <p:cNvSpPr/>
          <p:nvPr userDrawn="1"/>
        </p:nvSpPr>
        <p:spPr>
          <a:xfrm>
            <a:off x="447699" y="1443092"/>
            <a:ext cx="3645798" cy="3645798"/>
          </a:xfrm>
          <a:prstGeom prst="ellipse">
            <a:avLst/>
          </a:prstGeom>
          <a:solidFill>
            <a:srgbClr val="4E8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9923D41-9F86-3A41-BC36-7F15FACD85AA}"/>
              </a:ext>
            </a:extLst>
          </p:cNvPr>
          <p:cNvSpPr/>
          <p:nvPr userDrawn="1"/>
        </p:nvSpPr>
        <p:spPr>
          <a:xfrm>
            <a:off x="4274805" y="1443092"/>
            <a:ext cx="3645798" cy="3645798"/>
          </a:xfrm>
          <a:prstGeom prst="ellipse">
            <a:avLst/>
          </a:prstGeom>
          <a:solidFill>
            <a:srgbClr val="01B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66C0D53-6114-3449-B7A3-B36BBBE036AF}"/>
              </a:ext>
            </a:extLst>
          </p:cNvPr>
          <p:cNvSpPr/>
          <p:nvPr userDrawn="1"/>
        </p:nvSpPr>
        <p:spPr>
          <a:xfrm>
            <a:off x="8101911" y="1443092"/>
            <a:ext cx="3645798" cy="3645798"/>
          </a:xfrm>
          <a:prstGeom prst="ellipse">
            <a:avLst/>
          </a:prstGeom>
          <a:solidFill>
            <a:srgbClr val="4E8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6ADE11-361E-FB49-8D2F-DE354983F7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4615" y="436093"/>
            <a:ext cx="1473094" cy="524606"/>
          </a:xfrm>
          <a:prstGeom prst="rect">
            <a:avLst/>
          </a:prstGeom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E41D2E8-5FCE-704C-A6EC-97ACED210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95758"/>
            <a:ext cx="2771513" cy="2140466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D73198C9-6D1B-8B48-9307-96797BB458C7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689420" y="2195758"/>
            <a:ext cx="2771513" cy="2140466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BD8F5D81-65F8-334E-A0DD-C942F8584CEE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539053" y="2195758"/>
            <a:ext cx="2771513" cy="2140466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FF4F515-FC08-1E45-B38A-AE951682D2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43950" y="6188675"/>
            <a:ext cx="1266220" cy="365125"/>
          </a:xfrm>
        </p:spPr>
        <p:txBody>
          <a:bodyPr/>
          <a:lstStyle>
            <a:lvl1pPr algn="ctr">
              <a:defRPr/>
            </a:lvl1pPr>
          </a:lstStyle>
          <a:p>
            <a:fld id="{D65460C0-EAAC-224C-BF9C-B28038AF74D0}" type="datetime3">
              <a:rPr lang="en-US" smtClean="0"/>
              <a:pPr/>
              <a:t>21 October 2023</a:t>
            </a:fld>
            <a:endParaRPr lang="en-US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6BE817A0-A2BC-9C45-B27A-BF0611E7F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19334" y="6188675"/>
            <a:ext cx="1892461" cy="365125"/>
          </a:xfrm>
        </p:spPr>
        <p:txBody>
          <a:bodyPr/>
          <a:lstStyle/>
          <a:p>
            <a:pPr algn="l"/>
            <a:r>
              <a:rPr lang="en-US" dirty="0"/>
              <a:t>Title of the presentation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E55CFFA8-66AA-EC42-B308-3A32F3BA9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29539" y="6188675"/>
            <a:ext cx="1002204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th-TH" dirty="0"/>
              <a:t> </a:t>
            </a:r>
            <a:r>
              <a:rPr lang="en-US" dirty="0"/>
              <a:t>page </a:t>
            </a:r>
            <a:fld id="{EEDE5E84-8F4A-6B40-BE6C-6DAF3A79CE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91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F2B6C00D-4CF9-674C-8BDA-A77A06BA5B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391" y="10391"/>
            <a:ext cx="12192000" cy="6858000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CAFBA55-4F55-6743-9380-2A9D1F3580DE}"/>
              </a:ext>
            </a:extLst>
          </p:cNvPr>
          <p:cNvSpPr/>
          <p:nvPr userDrawn="1"/>
        </p:nvSpPr>
        <p:spPr>
          <a:xfrm>
            <a:off x="447699" y="1443092"/>
            <a:ext cx="3645798" cy="3645798"/>
          </a:xfrm>
          <a:prstGeom prst="ellipse">
            <a:avLst/>
          </a:prstGeom>
          <a:noFill/>
          <a:ln w="19050">
            <a:solidFill>
              <a:srgbClr val="4E8F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9923D41-9F86-3A41-BC36-7F15FACD85AA}"/>
              </a:ext>
            </a:extLst>
          </p:cNvPr>
          <p:cNvSpPr/>
          <p:nvPr userDrawn="1"/>
        </p:nvSpPr>
        <p:spPr>
          <a:xfrm>
            <a:off x="4274805" y="1443092"/>
            <a:ext cx="3645798" cy="3645798"/>
          </a:xfrm>
          <a:prstGeom prst="ellipse">
            <a:avLst/>
          </a:prstGeom>
          <a:noFill/>
          <a:ln w="19050">
            <a:solidFill>
              <a:srgbClr val="01B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66C0D53-6114-3449-B7A3-B36BBBE036AF}"/>
              </a:ext>
            </a:extLst>
          </p:cNvPr>
          <p:cNvSpPr/>
          <p:nvPr userDrawn="1"/>
        </p:nvSpPr>
        <p:spPr>
          <a:xfrm>
            <a:off x="8101911" y="1443092"/>
            <a:ext cx="3645798" cy="3645798"/>
          </a:xfrm>
          <a:prstGeom prst="ellipse">
            <a:avLst/>
          </a:prstGeom>
          <a:noFill/>
          <a:ln w="19050">
            <a:solidFill>
              <a:srgbClr val="4E8F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6ADE11-361E-FB49-8D2F-DE354983F7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4615" y="436093"/>
            <a:ext cx="1473094" cy="524606"/>
          </a:xfrm>
          <a:prstGeom prst="rect">
            <a:avLst/>
          </a:prstGeom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E41D2E8-5FCE-704C-A6EC-97ACED210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95758"/>
            <a:ext cx="2771513" cy="2140466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D73198C9-6D1B-8B48-9307-96797BB458C7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689420" y="2195758"/>
            <a:ext cx="2771513" cy="2140466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BD8F5D81-65F8-334E-A0DD-C942F8584CEE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539053" y="2195758"/>
            <a:ext cx="2771513" cy="2140466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6FC01525-2EED-994C-A5C7-15607F6F3A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43950" y="6188675"/>
            <a:ext cx="1266220" cy="365125"/>
          </a:xfrm>
        </p:spPr>
        <p:txBody>
          <a:bodyPr/>
          <a:lstStyle>
            <a:lvl1pPr algn="ctr">
              <a:defRPr/>
            </a:lvl1pPr>
          </a:lstStyle>
          <a:p>
            <a:fld id="{D65460C0-EAAC-224C-BF9C-B28038AF74D0}" type="datetime3">
              <a:rPr lang="en-US" smtClean="0"/>
              <a:pPr/>
              <a:t>21 October 2023</a:t>
            </a:fld>
            <a:endParaRPr lang="en-US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C2B244ED-7FB9-7B47-9F08-C5FBBD0AF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19334" y="6188675"/>
            <a:ext cx="1892461" cy="365125"/>
          </a:xfrm>
        </p:spPr>
        <p:txBody>
          <a:bodyPr/>
          <a:lstStyle/>
          <a:p>
            <a:pPr algn="l"/>
            <a:r>
              <a:rPr lang="en-US" dirty="0"/>
              <a:t>Title of the presentation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60F37D99-6C5A-8840-A8A8-98F2BF277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29539" y="6188675"/>
            <a:ext cx="1002204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th-TH" dirty="0"/>
              <a:t> </a:t>
            </a:r>
            <a:r>
              <a:rPr lang="en-US" dirty="0"/>
              <a:t>page </a:t>
            </a:r>
            <a:fld id="{EEDE5E84-8F4A-6B40-BE6C-6DAF3A79CE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051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9EA89F-2919-1A4F-9F2E-A3BFA833E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1A406B-46FD-F44D-8DB5-9633ADB704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3E11AD-A81B-D144-AFDC-F1F6606EF0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7C802-5A4C-A949-8DEC-8EC47AA8E537}" type="datetime3">
              <a:rPr lang="en-US" smtClean="0"/>
              <a:t>21 October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84C12-A063-524A-B743-6FCC1C7483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Tital of the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E1F03-3E23-B74B-B389-A1091143DC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E5E84-8F4A-6B40-BE6C-6DAF3A79C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48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49" r:id="rId2"/>
    <p:sldLayoutId id="2147483670" r:id="rId3"/>
    <p:sldLayoutId id="2147483672" r:id="rId4"/>
    <p:sldLayoutId id="2147483673" r:id="rId5"/>
    <p:sldLayoutId id="2147483650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74" r:id="rId15"/>
    <p:sldLayoutId id="2147483675" r:id="rId16"/>
    <p:sldLayoutId id="2147483676" r:id="rId17"/>
    <p:sldLayoutId id="2147483668" r:id="rId18"/>
    <p:sldLayoutId id="2147483696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www.mta.com.mt/" TargetMode="Externa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www.visitflanders.com/" TargetMode="Externa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D5F1BF3-7670-F346-B3ED-88396A4F21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Sustainable &amp; Smart Tourism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D4AE8C3A-CB2F-844C-883B-A0B403A9CB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Organized by Mekong Institute (MI) </a:t>
            </a:r>
          </a:p>
          <a:p>
            <a:r>
              <a:rPr lang="en-US" dirty="0"/>
              <a:t>	Funded by Mekong – Korea Cooperation Fund (MKCF)											</a:t>
            </a:r>
          </a:p>
          <a:p>
            <a:r>
              <a:rPr lang="en-US" dirty="0"/>
              <a:t>    November 2023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146D958-B62E-5842-99C8-85A028B27F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Training Program</a:t>
            </a:r>
          </a:p>
        </p:txBody>
      </p:sp>
    </p:spTree>
    <p:extLst>
      <p:ext uri="{BB962C8B-B14F-4D97-AF65-F5344CB8AC3E}">
        <p14:creationId xmlns:p14="http://schemas.microsoft.com/office/powerpoint/2010/main" val="1751610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6A628-B1D1-124D-84FD-2430498DF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669" y="2418351"/>
            <a:ext cx="11178659" cy="14325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>
                <a:latin typeface="Arial Nova" panose="020B0504020202020204" pitchFamily="34" charset="0"/>
              </a:rPr>
              <a:t>Is a DMO (Destination Management Organization) a Governance Model?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D426A99-BCDC-D14D-986A-12DE0DFAC9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02092" y="6265476"/>
            <a:ext cx="1266220" cy="365125"/>
          </a:xfrm>
        </p:spPr>
        <p:txBody>
          <a:bodyPr/>
          <a:lstStyle/>
          <a:p>
            <a:fld id="{D65460C0-EAAC-224C-BF9C-B28038AF74D0}" type="datetime3">
              <a:rPr lang="en-US" sz="800" smtClean="0"/>
              <a:pPr/>
              <a:t>21 October 2023</a:t>
            </a:fld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DC78CF5-35C8-844A-9643-9A88AB86A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6004" y="6273342"/>
            <a:ext cx="1002204" cy="365125"/>
          </a:xfrm>
        </p:spPr>
        <p:txBody>
          <a:bodyPr/>
          <a:lstStyle/>
          <a:p>
            <a:r>
              <a:rPr lang="th-TH" sz="800" dirty="0">
                <a:solidFill>
                  <a:srgbClr val="949494"/>
                </a:solidFill>
              </a:rPr>
              <a:t> </a:t>
            </a:r>
            <a:r>
              <a:rPr lang="en-US" sz="800" dirty="0">
                <a:solidFill>
                  <a:srgbClr val="949494"/>
                </a:solidFill>
              </a:rPr>
              <a:t>page </a:t>
            </a:r>
            <a:fld id="{EEDE5E84-8F4A-6B40-BE6C-6DAF3A79CE75}" type="slidenum">
              <a:rPr lang="en-US" sz="800" smtClean="0">
                <a:solidFill>
                  <a:srgbClr val="949494"/>
                </a:solidFill>
              </a:rPr>
              <a:pPr/>
              <a:t>10</a:t>
            </a:fld>
            <a:endParaRPr lang="en-US" sz="800" dirty="0">
              <a:solidFill>
                <a:srgbClr val="949494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B9E24B-E89C-E943-E08D-6A4D8E130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247" y="1397209"/>
            <a:ext cx="7436223" cy="423267"/>
          </a:xfrm>
        </p:spPr>
        <p:txBody>
          <a:bodyPr/>
          <a:lstStyle/>
          <a:p>
            <a:r>
              <a:rPr lang="en-US" sz="2600" dirty="0">
                <a:latin typeface="Arial Nova" panose="020B0504020202020204" pitchFamily="34" charset="0"/>
              </a:rPr>
              <a:t>Local &amp; Regional Governance Models</a:t>
            </a:r>
          </a:p>
        </p:txBody>
      </p:sp>
      <p:pic>
        <p:nvPicPr>
          <p:cNvPr id="5" name="Picture 4" descr="A person standing on a mountain with their arms raised&#10;&#10;Description automatically generated">
            <a:extLst>
              <a:ext uri="{FF2B5EF4-FFF2-40B4-BE49-F238E27FC236}">
                <a16:creationId xmlns:a16="http://schemas.microsoft.com/office/drawing/2014/main" id="{B0A441F9-55B2-B805-1F50-714F0F196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2972" y="3197554"/>
            <a:ext cx="4022230" cy="2263237"/>
          </a:xfrm>
          <a:prstGeom prst="rect">
            <a:avLst/>
          </a:prstGeom>
          <a:effectLst>
            <a:softEdge rad="130419"/>
          </a:effectLst>
        </p:spPr>
      </p:pic>
      <p:pic>
        <p:nvPicPr>
          <p:cNvPr id="7" name="Picture 6" descr="A logo of a tourist company&#10;&#10;Description automatically generated">
            <a:extLst>
              <a:ext uri="{FF2B5EF4-FFF2-40B4-BE49-F238E27FC236}">
                <a16:creationId xmlns:a16="http://schemas.microsoft.com/office/drawing/2014/main" id="{2599B12A-2B5E-E720-A16B-EFCC20B5C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247" y="3545423"/>
            <a:ext cx="4081023" cy="139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146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6A628-B1D1-124D-84FD-2430498DF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05" y="2429502"/>
            <a:ext cx="11860307" cy="2256797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Arial Nova" panose="020B0504020202020204" pitchFamily="34" charset="0"/>
              </a:rPr>
              <a:t>Identifying Key Stakeholders.</a:t>
            </a:r>
          </a:p>
          <a:p>
            <a:r>
              <a:rPr lang="en-US" sz="2600" dirty="0">
                <a:latin typeface="Arial Nova" panose="020B0504020202020204" pitchFamily="34" charset="0"/>
              </a:rPr>
              <a:t>Those that they are in the front line</a:t>
            </a:r>
          </a:p>
          <a:p>
            <a:r>
              <a:rPr lang="en-US" sz="2600" dirty="0">
                <a:latin typeface="Arial Nova" panose="020B0504020202020204" pitchFamily="34" charset="0"/>
              </a:rPr>
              <a:t>Those who are important but not “visible”</a:t>
            </a:r>
          </a:p>
          <a:p>
            <a:r>
              <a:rPr lang="en-US" sz="2600" dirty="0">
                <a:latin typeface="Arial Nova" panose="020B0504020202020204" pitchFamily="34" charset="0"/>
              </a:rPr>
              <a:t>Making CONNECTIONS</a:t>
            </a:r>
          </a:p>
          <a:p>
            <a:pPr marL="0" indent="0">
              <a:buNone/>
            </a:pPr>
            <a:endParaRPr lang="en-US" sz="2600" dirty="0">
              <a:latin typeface="Arial Nova" panose="020B0504020202020204" pitchFamily="34" charset="0"/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D426A99-BCDC-D14D-986A-12DE0DFAC9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02092" y="6265476"/>
            <a:ext cx="1266220" cy="365125"/>
          </a:xfrm>
        </p:spPr>
        <p:txBody>
          <a:bodyPr/>
          <a:lstStyle/>
          <a:p>
            <a:fld id="{D65460C0-EAAC-224C-BF9C-B28038AF74D0}" type="datetime3">
              <a:rPr lang="en-US" sz="800" smtClean="0"/>
              <a:pPr/>
              <a:t>21 October 2023</a:t>
            </a:fld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DC78CF5-35C8-844A-9643-9A88AB86A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6004" y="6273342"/>
            <a:ext cx="1002204" cy="365125"/>
          </a:xfrm>
        </p:spPr>
        <p:txBody>
          <a:bodyPr/>
          <a:lstStyle/>
          <a:p>
            <a:r>
              <a:rPr lang="th-TH" sz="800" dirty="0">
                <a:solidFill>
                  <a:srgbClr val="949494"/>
                </a:solidFill>
              </a:rPr>
              <a:t> </a:t>
            </a:r>
            <a:r>
              <a:rPr lang="en-US" sz="800" dirty="0">
                <a:solidFill>
                  <a:srgbClr val="949494"/>
                </a:solidFill>
              </a:rPr>
              <a:t>page </a:t>
            </a:r>
            <a:fld id="{EEDE5E84-8F4A-6B40-BE6C-6DAF3A79CE75}" type="slidenum">
              <a:rPr lang="en-US" sz="800" smtClean="0">
                <a:solidFill>
                  <a:srgbClr val="949494"/>
                </a:solidFill>
              </a:rPr>
              <a:pPr/>
              <a:t>11</a:t>
            </a:fld>
            <a:endParaRPr lang="en-US" sz="800" dirty="0">
              <a:solidFill>
                <a:srgbClr val="949494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B9E24B-E89C-E943-E08D-6A4D8E130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247" y="1397209"/>
            <a:ext cx="7436223" cy="423267"/>
          </a:xfrm>
        </p:spPr>
        <p:txBody>
          <a:bodyPr/>
          <a:lstStyle/>
          <a:p>
            <a:r>
              <a:rPr lang="en-US" sz="2600" dirty="0">
                <a:latin typeface="Arial Nova" panose="020B0504020202020204" pitchFamily="34" charset="0"/>
              </a:rPr>
              <a:t>The Destination’s Stakeholders and their Role</a:t>
            </a:r>
          </a:p>
        </p:txBody>
      </p:sp>
      <p:pic>
        <p:nvPicPr>
          <p:cNvPr id="6" name="Picture 5" descr="A close-up of a diagram&#10;&#10;Description automatically generated">
            <a:extLst>
              <a:ext uri="{FF2B5EF4-FFF2-40B4-BE49-F238E27FC236}">
                <a16:creationId xmlns:a16="http://schemas.microsoft.com/office/drawing/2014/main" id="{20A59306-6E6D-EF96-2462-4CE2EBA48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0942" y="2295475"/>
            <a:ext cx="5635056" cy="316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895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6A628-B1D1-124D-84FD-2430498DF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845" y="2429502"/>
            <a:ext cx="11860307" cy="2256797"/>
          </a:xfrm>
        </p:spPr>
        <p:txBody>
          <a:bodyPr>
            <a:normAutofit lnSpcReduction="10000"/>
          </a:bodyPr>
          <a:lstStyle/>
          <a:p>
            <a:r>
              <a:rPr lang="en-US" sz="2600" dirty="0">
                <a:latin typeface="Arial Nova" panose="020B0504020202020204" pitchFamily="34" charset="0"/>
              </a:rPr>
              <a:t>Participation Initiatives.</a:t>
            </a:r>
          </a:p>
          <a:p>
            <a:r>
              <a:rPr lang="en-US" sz="2600" dirty="0">
                <a:latin typeface="Arial Nova" panose="020B0504020202020204" pitchFamily="34" charset="0"/>
              </a:rPr>
              <a:t>Multi-participation framework</a:t>
            </a:r>
          </a:p>
          <a:p>
            <a:r>
              <a:rPr lang="en-US" sz="2600" dirty="0">
                <a:latin typeface="Arial Nova" panose="020B0504020202020204" pitchFamily="34" charset="0"/>
              </a:rPr>
              <a:t>Representation and Politics</a:t>
            </a:r>
          </a:p>
          <a:p>
            <a:r>
              <a:rPr lang="en-US" sz="2600" dirty="0">
                <a:latin typeface="Arial Nova" panose="020B0504020202020204" pitchFamily="34" charset="0"/>
              </a:rPr>
              <a:t>How to maintain Balance</a:t>
            </a:r>
          </a:p>
          <a:p>
            <a:r>
              <a:rPr lang="en-US" sz="2600" dirty="0">
                <a:latin typeface="Arial Nova" panose="020B0504020202020204" pitchFamily="34" charset="0"/>
              </a:rPr>
              <a:t>Focus on the BIG picture</a:t>
            </a:r>
          </a:p>
          <a:p>
            <a:pPr marL="0" indent="0">
              <a:buNone/>
            </a:pPr>
            <a:endParaRPr lang="en-US" sz="2600" dirty="0">
              <a:latin typeface="Arial Nova" panose="020B0504020202020204" pitchFamily="34" charset="0"/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D426A99-BCDC-D14D-986A-12DE0DFAC9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02092" y="6265476"/>
            <a:ext cx="1266220" cy="365125"/>
          </a:xfrm>
        </p:spPr>
        <p:txBody>
          <a:bodyPr/>
          <a:lstStyle/>
          <a:p>
            <a:fld id="{D65460C0-EAAC-224C-BF9C-B28038AF74D0}" type="datetime3">
              <a:rPr lang="en-US" sz="800" smtClean="0"/>
              <a:pPr/>
              <a:t>21 October 2023</a:t>
            </a:fld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DC78CF5-35C8-844A-9643-9A88AB86A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6004" y="6273342"/>
            <a:ext cx="1002204" cy="365125"/>
          </a:xfrm>
        </p:spPr>
        <p:txBody>
          <a:bodyPr/>
          <a:lstStyle/>
          <a:p>
            <a:r>
              <a:rPr lang="th-TH" sz="800" dirty="0">
                <a:solidFill>
                  <a:srgbClr val="949494"/>
                </a:solidFill>
              </a:rPr>
              <a:t> </a:t>
            </a:r>
            <a:r>
              <a:rPr lang="en-US" sz="800" dirty="0">
                <a:solidFill>
                  <a:srgbClr val="949494"/>
                </a:solidFill>
              </a:rPr>
              <a:t>page </a:t>
            </a:r>
            <a:fld id="{EEDE5E84-8F4A-6B40-BE6C-6DAF3A79CE75}" type="slidenum">
              <a:rPr lang="en-US" sz="800" smtClean="0">
                <a:solidFill>
                  <a:srgbClr val="949494"/>
                </a:solidFill>
              </a:rPr>
              <a:pPr/>
              <a:t>12</a:t>
            </a:fld>
            <a:endParaRPr lang="en-US" sz="800" dirty="0">
              <a:solidFill>
                <a:srgbClr val="949494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B9E24B-E89C-E943-E08D-6A4D8E130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247" y="1397209"/>
            <a:ext cx="7436223" cy="423267"/>
          </a:xfrm>
        </p:spPr>
        <p:txBody>
          <a:bodyPr/>
          <a:lstStyle/>
          <a:p>
            <a:r>
              <a:rPr lang="en-US" sz="2600" dirty="0">
                <a:latin typeface="Arial Nova" panose="020B0504020202020204" pitchFamily="34" charset="0"/>
              </a:rPr>
              <a:t>The Destination’s Stakeholders and their Role</a:t>
            </a:r>
          </a:p>
        </p:txBody>
      </p:sp>
      <p:pic>
        <p:nvPicPr>
          <p:cNvPr id="5" name="Picture 4" descr="A diagram of a company&#10;&#10;Description automatically generated">
            <a:extLst>
              <a:ext uri="{FF2B5EF4-FFF2-40B4-BE49-F238E27FC236}">
                <a16:creationId xmlns:a16="http://schemas.microsoft.com/office/drawing/2014/main" id="{DDC846F9-139C-E71D-0AD8-64CD54D74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995" y="2500984"/>
            <a:ext cx="7527005" cy="377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985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6A628-B1D1-124D-84FD-2430498DF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845" y="2429502"/>
            <a:ext cx="11860307" cy="44284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>
                <a:latin typeface="Arial Nova" panose="020B0504020202020204" pitchFamily="34" charset="0"/>
              </a:rPr>
              <a:t>Example of Key stakeholders in various DMOs</a:t>
            </a:r>
          </a:p>
          <a:p>
            <a:pPr marL="0" indent="0">
              <a:buNone/>
            </a:pPr>
            <a:r>
              <a:rPr lang="en-US" sz="2600" dirty="0">
                <a:latin typeface="Arial Nova" panose="020B0504020202020204" pitchFamily="34" charset="0"/>
              </a:rPr>
              <a:t>MALTA </a:t>
            </a:r>
            <a:r>
              <a:rPr lang="en-US" sz="2600" dirty="0">
                <a:latin typeface="Arial Nova" panose="020B0504020202020204" pitchFamily="34" charset="0"/>
                <a:hlinkClick r:id="rId2"/>
              </a:rPr>
              <a:t>https://www.mta.com.mt/</a:t>
            </a:r>
            <a:r>
              <a:rPr lang="en-US" sz="2600" dirty="0">
                <a:latin typeface="Arial Nova" panose="020B0504020202020204" pitchFamily="34" charset="0"/>
              </a:rPr>
              <a:t> </a:t>
            </a:r>
          </a:p>
          <a:p>
            <a:pPr marL="0" indent="0">
              <a:buNone/>
            </a:pPr>
            <a:endParaRPr lang="en-US" sz="2600" dirty="0">
              <a:latin typeface="Arial Nova" panose="020B0504020202020204" pitchFamily="34" charset="0"/>
            </a:endParaRPr>
          </a:p>
          <a:p>
            <a:r>
              <a:rPr lang="en-US" sz="2600" dirty="0">
                <a:latin typeface="Arial Nova" panose="020B0504020202020204" pitchFamily="34" charset="0"/>
              </a:rPr>
              <a:t>CEO - Malta Tourism Authority </a:t>
            </a:r>
            <a:r>
              <a:rPr lang="en-US" sz="2600" dirty="0">
                <a:latin typeface="Arial Nova" panose="020B0504020202020204" pitchFamily="34" charset="0"/>
                <a:hlinkClick r:id="rId2"/>
              </a:rPr>
              <a:t>https://www.mta.com.mt/</a:t>
            </a:r>
            <a:r>
              <a:rPr lang="en-US" sz="2600" dirty="0">
                <a:latin typeface="Arial Nova" panose="020B0504020202020204" pitchFamily="34" charset="0"/>
              </a:rPr>
              <a:t> </a:t>
            </a:r>
          </a:p>
          <a:p>
            <a:r>
              <a:rPr lang="en-US" sz="2600" dirty="0">
                <a:latin typeface="Arial Nova" panose="020B0504020202020204" pitchFamily="34" charset="0"/>
              </a:rPr>
              <a:t>Board of Tourism Authority</a:t>
            </a:r>
          </a:p>
          <a:p>
            <a:r>
              <a:rPr lang="en-US" sz="2600" dirty="0">
                <a:latin typeface="Arial Nova" panose="020B0504020202020204" pitchFamily="34" charset="0"/>
              </a:rPr>
              <a:t>Ministry of Tourism</a:t>
            </a:r>
          </a:p>
          <a:p>
            <a:r>
              <a:rPr lang="en-US" sz="2600" dirty="0">
                <a:latin typeface="Arial Nova" panose="020B0504020202020204" pitchFamily="34" charset="0"/>
              </a:rPr>
              <a:t>Tourism and Professional Associations</a:t>
            </a:r>
          </a:p>
          <a:p>
            <a:r>
              <a:rPr lang="en-US" sz="2600" dirty="0">
                <a:latin typeface="Arial Nova" panose="020B0504020202020204" pitchFamily="34" charset="0"/>
              </a:rPr>
              <a:t>Community Bodies</a:t>
            </a:r>
          </a:p>
          <a:p>
            <a:pPr marL="0" indent="0">
              <a:buNone/>
            </a:pPr>
            <a:endParaRPr lang="en-US" sz="2600" dirty="0">
              <a:latin typeface="Arial Nova" panose="020B0504020202020204" pitchFamily="34" charset="0"/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D426A99-BCDC-D14D-986A-12DE0DFAC9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02092" y="6265476"/>
            <a:ext cx="1266220" cy="365125"/>
          </a:xfrm>
        </p:spPr>
        <p:txBody>
          <a:bodyPr/>
          <a:lstStyle/>
          <a:p>
            <a:fld id="{D65460C0-EAAC-224C-BF9C-B28038AF74D0}" type="datetime3">
              <a:rPr lang="en-US" sz="800" smtClean="0"/>
              <a:pPr/>
              <a:t>21 October 2023</a:t>
            </a:fld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DC78CF5-35C8-844A-9643-9A88AB86A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6004" y="6273342"/>
            <a:ext cx="1002204" cy="365125"/>
          </a:xfrm>
        </p:spPr>
        <p:txBody>
          <a:bodyPr/>
          <a:lstStyle/>
          <a:p>
            <a:r>
              <a:rPr lang="th-TH" sz="800" dirty="0">
                <a:solidFill>
                  <a:srgbClr val="949494"/>
                </a:solidFill>
              </a:rPr>
              <a:t> </a:t>
            </a:r>
            <a:r>
              <a:rPr lang="en-US" sz="800" dirty="0">
                <a:solidFill>
                  <a:srgbClr val="949494"/>
                </a:solidFill>
              </a:rPr>
              <a:t>page </a:t>
            </a:r>
            <a:fld id="{EEDE5E84-8F4A-6B40-BE6C-6DAF3A79CE75}" type="slidenum">
              <a:rPr lang="en-US" sz="800" smtClean="0">
                <a:solidFill>
                  <a:srgbClr val="949494"/>
                </a:solidFill>
              </a:rPr>
              <a:pPr/>
              <a:t>13</a:t>
            </a:fld>
            <a:endParaRPr lang="en-US" sz="800" dirty="0">
              <a:solidFill>
                <a:srgbClr val="949494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B9E24B-E89C-E943-E08D-6A4D8E130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247" y="1397209"/>
            <a:ext cx="7436223" cy="423267"/>
          </a:xfrm>
        </p:spPr>
        <p:txBody>
          <a:bodyPr/>
          <a:lstStyle/>
          <a:p>
            <a:r>
              <a:rPr lang="en-US" sz="2600" dirty="0">
                <a:latin typeface="Arial Nova" panose="020B0504020202020204" pitchFamily="34" charset="0"/>
              </a:rPr>
              <a:t>The Destination’s Stakeholders and their Role</a:t>
            </a:r>
          </a:p>
        </p:txBody>
      </p:sp>
      <p:pic>
        <p:nvPicPr>
          <p:cNvPr id="5" name="Picture 4" descr="A logo of a tourist company&#10;&#10;Description automatically generated">
            <a:extLst>
              <a:ext uri="{FF2B5EF4-FFF2-40B4-BE49-F238E27FC236}">
                <a16:creationId xmlns:a16="http://schemas.microsoft.com/office/drawing/2014/main" id="{46582213-2CEC-5354-6DAC-9FF13F5B2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9613" y="2184164"/>
            <a:ext cx="3143250" cy="107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479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6A628-B1D1-124D-84FD-2430498DF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845" y="2429503"/>
            <a:ext cx="11860307" cy="2799722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Arial Nova" panose="020B0504020202020204" pitchFamily="34" charset="0"/>
              </a:rPr>
              <a:t>Introducing an attractive common vision</a:t>
            </a:r>
          </a:p>
          <a:p>
            <a:r>
              <a:rPr lang="en-US" sz="2600" dirty="0">
                <a:latin typeface="Arial Nova" panose="020B0504020202020204" pitchFamily="34" charset="0"/>
              </a:rPr>
              <a:t>Present the benefits that they ALL share</a:t>
            </a:r>
          </a:p>
          <a:p>
            <a:r>
              <a:rPr lang="en-US" sz="2600" dirty="0">
                <a:latin typeface="Arial Nova" panose="020B0504020202020204" pitchFamily="34" charset="0"/>
              </a:rPr>
              <a:t>Indicate the Contribution required by EACH</a:t>
            </a:r>
          </a:p>
          <a:p>
            <a:r>
              <a:rPr lang="en-US" sz="2600" dirty="0">
                <a:latin typeface="Arial Nova" panose="020B0504020202020204" pitchFamily="34" charset="0"/>
              </a:rPr>
              <a:t>Analyze the decision-making processes </a:t>
            </a:r>
          </a:p>
          <a:p>
            <a:pPr marL="0" indent="0">
              <a:buNone/>
            </a:pPr>
            <a:endParaRPr lang="en-US" sz="2600" dirty="0">
              <a:latin typeface="Arial Nova" panose="020B0504020202020204" pitchFamily="34" charset="0"/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D426A99-BCDC-D14D-986A-12DE0DFAC9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02092" y="6265476"/>
            <a:ext cx="1266220" cy="365125"/>
          </a:xfrm>
        </p:spPr>
        <p:txBody>
          <a:bodyPr/>
          <a:lstStyle/>
          <a:p>
            <a:fld id="{D65460C0-EAAC-224C-BF9C-B28038AF74D0}" type="datetime3">
              <a:rPr lang="en-US" sz="800" smtClean="0"/>
              <a:pPr/>
              <a:t>21 October 2023</a:t>
            </a:fld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DC78CF5-35C8-844A-9643-9A88AB86A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6004" y="6273342"/>
            <a:ext cx="1002204" cy="365125"/>
          </a:xfrm>
        </p:spPr>
        <p:txBody>
          <a:bodyPr/>
          <a:lstStyle/>
          <a:p>
            <a:r>
              <a:rPr lang="th-TH" sz="800" dirty="0">
                <a:solidFill>
                  <a:srgbClr val="949494"/>
                </a:solidFill>
              </a:rPr>
              <a:t> </a:t>
            </a:r>
            <a:r>
              <a:rPr lang="en-US" sz="800" dirty="0">
                <a:solidFill>
                  <a:srgbClr val="949494"/>
                </a:solidFill>
              </a:rPr>
              <a:t>page </a:t>
            </a:r>
            <a:fld id="{EEDE5E84-8F4A-6B40-BE6C-6DAF3A79CE75}" type="slidenum">
              <a:rPr lang="en-US" sz="800" smtClean="0">
                <a:solidFill>
                  <a:srgbClr val="949494"/>
                </a:solidFill>
              </a:rPr>
              <a:pPr/>
              <a:t>14</a:t>
            </a:fld>
            <a:endParaRPr lang="en-US" sz="800" dirty="0">
              <a:solidFill>
                <a:srgbClr val="949494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B9E24B-E89C-E943-E08D-6A4D8E130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247" y="1397209"/>
            <a:ext cx="7436223" cy="423267"/>
          </a:xfrm>
        </p:spPr>
        <p:txBody>
          <a:bodyPr/>
          <a:lstStyle/>
          <a:p>
            <a:r>
              <a:rPr lang="en-US" sz="2600" dirty="0">
                <a:latin typeface="Arial Nova" panose="020B0504020202020204" pitchFamily="34" charset="0"/>
              </a:rPr>
              <a:t>Stakeholder Engagement Strategies</a:t>
            </a:r>
          </a:p>
        </p:txBody>
      </p:sp>
      <p:pic>
        <p:nvPicPr>
          <p:cNvPr id="6" name="Picture 5" descr="A diagram of various businesses&#10;&#10;Description automatically generated with medium confidence">
            <a:extLst>
              <a:ext uri="{FF2B5EF4-FFF2-40B4-BE49-F238E27FC236}">
                <a16:creationId xmlns:a16="http://schemas.microsoft.com/office/drawing/2014/main" id="{EA92F7A2-703B-DDE8-E0A1-50F709103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109" y="4257675"/>
            <a:ext cx="6515043" cy="227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049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6A628-B1D1-124D-84FD-2430498DF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845" y="2429503"/>
            <a:ext cx="11860307" cy="27997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>
                <a:latin typeface="Arial Nova" panose="020B0504020202020204" pitchFamily="34" charset="0"/>
              </a:rPr>
              <a:t>Provide Motivation and Support</a:t>
            </a:r>
          </a:p>
          <a:p>
            <a:pPr marL="0" indent="0">
              <a:buNone/>
            </a:pPr>
            <a:r>
              <a:rPr lang="en-US" sz="2600" dirty="0">
                <a:latin typeface="Arial Nova" panose="020B0504020202020204" pitchFamily="34" charset="0"/>
              </a:rPr>
              <a:t>Allow open communication and information flow</a:t>
            </a:r>
          </a:p>
          <a:p>
            <a:pPr marL="0" indent="0">
              <a:buNone/>
            </a:pPr>
            <a:r>
              <a:rPr lang="en-US" sz="2600" dirty="0">
                <a:latin typeface="Arial Nova" panose="020B0504020202020204" pitchFamily="34" charset="0"/>
              </a:rPr>
              <a:t>Transparency &amp; Trust</a:t>
            </a:r>
          </a:p>
          <a:p>
            <a:pPr marL="0" indent="0">
              <a:buNone/>
            </a:pPr>
            <a:r>
              <a:rPr lang="en-US" sz="2600" dirty="0">
                <a:latin typeface="Arial Nova" panose="020B0504020202020204" pitchFamily="34" charset="0"/>
              </a:rPr>
              <a:t>Consultant(s) or Expert(s) on Board</a:t>
            </a:r>
          </a:p>
          <a:p>
            <a:pPr marL="0" indent="0">
              <a:buNone/>
            </a:pPr>
            <a:r>
              <a:rPr lang="en-US" sz="2600" dirty="0">
                <a:latin typeface="Arial Nova" panose="020B0504020202020204" pitchFamily="34" charset="0"/>
              </a:rPr>
              <a:t>Reporting and Dissemination </a:t>
            </a:r>
          </a:p>
          <a:p>
            <a:pPr marL="0" indent="0">
              <a:buNone/>
            </a:pPr>
            <a:endParaRPr lang="en-US" sz="2600" dirty="0">
              <a:latin typeface="Arial Nova" panose="020B0504020202020204" pitchFamily="34" charset="0"/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D426A99-BCDC-D14D-986A-12DE0DFAC9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02092" y="6265476"/>
            <a:ext cx="1266220" cy="365125"/>
          </a:xfrm>
        </p:spPr>
        <p:txBody>
          <a:bodyPr/>
          <a:lstStyle/>
          <a:p>
            <a:fld id="{D65460C0-EAAC-224C-BF9C-B28038AF74D0}" type="datetime3">
              <a:rPr lang="en-US" sz="800" smtClean="0"/>
              <a:pPr/>
              <a:t>21 October 2023</a:t>
            </a:fld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DC78CF5-35C8-844A-9643-9A88AB86A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6004" y="6273342"/>
            <a:ext cx="1002204" cy="365125"/>
          </a:xfrm>
        </p:spPr>
        <p:txBody>
          <a:bodyPr/>
          <a:lstStyle/>
          <a:p>
            <a:r>
              <a:rPr lang="th-TH" sz="800" dirty="0">
                <a:solidFill>
                  <a:srgbClr val="949494"/>
                </a:solidFill>
              </a:rPr>
              <a:t> </a:t>
            </a:r>
            <a:r>
              <a:rPr lang="en-US" sz="800" dirty="0">
                <a:solidFill>
                  <a:srgbClr val="949494"/>
                </a:solidFill>
              </a:rPr>
              <a:t>page </a:t>
            </a:r>
            <a:fld id="{EEDE5E84-8F4A-6B40-BE6C-6DAF3A79CE75}" type="slidenum">
              <a:rPr lang="en-US" sz="800" smtClean="0">
                <a:solidFill>
                  <a:srgbClr val="949494"/>
                </a:solidFill>
              </a:rPr>
              <a:pPr/>
              <a:t>15</a:t>
            </a:fld>
            <a:endParaRPr lang="en-US" sz="800" dirty="0">
              <a:solidFill>
                <a:srgbClr val="949494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B9E24B-E89C-E943-E08D-6A4D8E130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247" y="1397209"/>
            <a:ext cx="7436223" cy="423267"/>
          </a:xfrm>
        </p:spPr>
        <p:txBody>
          <a:bodyPr/>
          <a:lstStyle/>
          <a:p>
            <a:r>
              <a:rPr lang="en-US" sz="2600" dirty="0">
                <a:latin typeface="Arial Nova" panose="020B0504020202020204" pitchFamily="34" charset="0"/>
              </a:rPr>
              <a:t>Stakeholder Engagement Strategies</a:t>
            </a:r>
          </a:p>
        </p:txBody>
      </p:sp>
      <p:pic>
        <p:nvPicPr>
          <p:cNvPr id="3" name="Picture 2" descr="A diagram of various businesses&#10;&#10;Description automatically generated with medium confidence">
            <a:extLst>
              <a:ext uri="{FF2B5EF4-FFF2-40B4-BE49-F238E27FC236}">
                <a16:creationId xmlns:a16="http://schemas.microsoft.com/office/drawing/2014/main" id="{D96EC4C9-AFD0-59C9-46AB-E0A6B0003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109" y="4257675"/>
            <a:ext cx="6515043" cy="227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197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6A628-B1D1-124D-84FD-2430498DF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846" y="2237803"/>
            <a:ext cx="11860307" cy="2799722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Arial Nova" panose="020B0504020202020204" pitchFamily="34" charset="0"/>
              </a:rPr>
              <a:t>Infuse Sustainability Values</a:t>
            </a:r>
          </a:p>
          <a:p>
            <a:r>
              <a:rPr lang="en-US" sz="2600" dirty="0">
                <a:latin typeface="Arial Nova" panose="020B0504020202020204" pitchFamily="34" charset="0"/>
              </a:rPr>
              <a:t>Focus on Local-Regional Resilience </a:t>
            </a:r>
          </a:p>
          <a:p>
            <a:r>
              <a:rPr lang="en-US" sz="2600" dirty="0">
                <a:latin typeface="Arial Nova" panose="020B0504020202020204" pitchFamily="34" charset="0"/>
              </a:rPr>
              <a:t>Make everybody proud for their Destination</a:t>
            </a:r>
          </a:p>
          <a:p>
            <a:r>
              <a:rPr lang="en-US" sz="2600" dirty="0">
                <a:latin typeface="Arial Nova" panose="020B0504020202020204" pitchFamily="34" charset="0"/>
              </a:rPr>
              <a:t>Monitor Governance outcomes </a:t>
            </a:r>
          </a:p>
          <a:p>
            <a:pPr marL="0" indent="0">
              <a:buNone/>
            </a:pPr>
            <a:r>
              <a:rPr lang="en-US" sz="2600" dirty="0">
                <a:latin typeface="Arial Nova" panose="020B0504020202020204" pitchFamily="34" charset="0"/>
              </a:rPr>
              <a:t>and Analyze Data</a:t>
            </a:r>
          </a:p>
          <a:p>
            <a:pPr marL="0" indent="0">
              <a:buNone/>
            </a:pPr>
            <a:endParaRPr lang="en-US" sz="2600" dirty="0">
              <a:latin typeface="Arial Nova" panose="020B0504020202020204" pitchFamily="34" charset="0"/>
            </a:endParaRPr>
          </a:p>
          <a:p>
            <a:pPr marL="0" indent="0">
              <a:buNone/>
            </a:pPr>
            <a:endParaRPr lang="en-US" sz="2600" dirty="0">
              <a:latin typeface="Arial Nova" panose="020B0504020202020204" pitchFamily="34" charset="0"/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D426A99-BCDC-D14D-986A-12DE0DFAC9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02092" y="6265476"/>
            <a:ext cx="1266220" cy="365125"/>
          </a:xfrm>
        </p:spPr>
        <p:txBody>
          <a:bodyPr/>
          <a:lstStyle/>
          <a:p>
            <a:fld id="{D65460C0-EAAC-224C-BF9C-B28038AF74D0}" type="datetime3">
              <a:rPr lang="en-US" sz="800" smtClean="0"/>
              <a:pPr/>
              <a:t>21 October 2023</a:t>
            </a:fld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DC78CF5-35C8-844A-9643-9A88AB86A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6004" y="6273342"/>
            <a:ext cx="1002204" cy="365125"/>
          </a:xfrm>
        </p:spPr>
        <p:txBody>
          <a:bodyPr/>
          <a:lstStyle/>
          <a:p>
            <a:r>
              <a:rPr lang="th-TH" sz="800" dirty="0">
                <a:solidFill>
                  <a:srgbClr val="949494"/>
                </a:solidFill>
              </a:rPr>
              <a:t> </a:t>
            </a:r>
            <a:r>
              <a:rPr lang="en-US" sz="800" dirty="0">
                <a:solidFill>
                  <a:srgbClr val="949494"/>
                </a:solidFill>
              </a:rPr>
              <a:t>page </a:t>
            </a:r>
            <a:fld id="{EEDE5E84-8F4A-6B40-BE6C-6DAF3A79CE75}" type="slidenum">
              <a:rPr lang="en-US" sz="800" smtClean="0">
                <a:solidFill>
                  <a:srgbClr val="949494"/>
                </a:solidFill>
              </a:rPr>
              <a:pPr/>
              <a:t>16</a:t>
            </a:fld>
            <a:endParaRPr lang="en-US" sz="800" dirty="0">
              <a:solidFill>
                <a:srgbClr val="949494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B9E24B-E89C-E943-E08D-6A4D8E130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247" y="1397209"/>
            <a:ext cx="7436223" cy="423267"/>
          </a:xfrm>
        </p:spPr>
        <p:txBody>
          <a:bodyPr/>
          <a:lstStyle/>
          <a:p>
            <a:r>
              <a:rPr lang="en-US" sz="2600" dirty="0">
                <a:latin typeface="Arial Nova" panose="020B0504020202020204" pitchFamily="34" charset="0"/>
              </a:rPr>
              <a:t>Stakeholder Engagement Strategies</a:t>
            </a:r>
          </a:p>
        </p:txBody>
      </p:sp>
      <p:pic>
        <p:nvPicPr>
          <p:cNvPr id="3" name="Google Shape;2080;p58">
            <a:extLst>
              <a:ext uri="{FF2B5EF4-FFF2-40B4-BE49-F238E27FC236}">
                <a16:creationId xmlns:a16="http://schemas.microsoft.com/office/drawing/2014/main" id="{A087EFAD-56A5-3918-FDE9-5261DE2C30E0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/>
          <a:srcRect l="4785" r="4785"/>
          <a:stretch/>
        </p:blipFill>
        <p:spPr>
          <a:xfrm>
            <a:off x="7047238" y="1994914"/>
            <a:ext cx="4740969" cy="3205736"/>
          </a:xfrm>
          <a:prstGeom prst="rect">
            <a:avLst/>
          </a:prstGeom>
          <a:noFill/>
          <a:ln>
            <a:noFill/>
          </a:ln>
          <a:effectLst>
            <a:softEdge rad="125845"/>
          </a:effectLst>
        </p:spPr>
      </p:pic>
    </p:spTree>
    <p:extLst>
      <p:ext uri="{BB962C8B-B14F-4D97-AF65-F5344CB8AC3E}">
        <p14:creationId xmlns:p14="http://schemas.microsoft.com/office/powerpoint/2010/main" val="3165071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6A628-B1D1-124D-84FD-2430498DF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846" y="2237803"/>
            <a:ext cx="11860307" cy="27997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>
                <a:latin typeface="Arial Nova" panose="020B0504020202020204" pitchFamily="34" charset="0"/>
              </a:rPr>
              <a:t>Some successful DMO engagement Strategies</a:t>
            </a:r>
          </a:p>
          <a:p>
            <a:pPr marL="0" indent="0">
              <a:buNone/>
            </a:pPr>
            <a:endParaRPr lang="en-US" sz="2600" dirty="0">
              <a:latin typeface="Arial Nova" panose="020B0504020202020204" pitchFamily="34" charset="0"/>
            </a:endParaRPr>
          </a:p>
          <a:p>
            <a:pPr marL="0" indent="0">
              <a:buNone/>
            </a:pPr>
            <a:endParaRPr lang="en-US" sz="2600" dirty="0">
              <a:latin typeface="Arial Nova" panose="020B0504020202020204" pitchFamily="34" charset="0"/>
            </a:endParaRPr>
          </a:p>
          <a:p>
            <a:pPr marL="0" indent="0">
              <a:buNone/>
            </a:pPr>
            <a:r>
              <a:rPr lang="en-US" sz="2600" dirty="0">
                <a:latin typeface="Arial Nova" panose="020B0504020202020204" pitchFamily="34" charset="0"/>
              </a:rPr>
              <a:t>Visit Flanders </a:t>
            </a:r>
          </a:p>
          <a:p>
            <a:pPr marL="0" indent="0">
              <a:buNone/>
            </a:pPr>
            <a:r>
              <a:rPr lang="en-US" sz="2600" dirty="0">
                <a:latin typeface="Arial Nova" panose="020B0504020202020204" pitchFamily="34" charset="0"/>
                <a:hlinkClick r:id="rId2"/>
              </a:rPr>
              <a:t>https://www.visitflanders.com</a:t>
            </a:r>
            <a:r>
              <a:rPr lang="en-US" sz="2600" dirty="0">
                <a:latin typeface="Arial Nova" panose="020B0504020202020204" pitchFamily="34" charset="0"/>
              </a:rPr>
              <a:t> 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D426A99-BCDC-D14D-986A-12DE0DFAC9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02092" y="6265476"/>
            <a:ext cx="1266220" cy="365125"/>
          </a:xfrm>
        </p:spPr>
        <p:txBody>
          <a:bodyPr/>
          <a:lstStyle/>
          <a:p>
            <a:fld id="{D65460C0-EAAC-224C-BF9C-B28038AF74D0}" type="datetime3">
              <a:rPr lang="en-US" sz="800" smtClean="0"/>
              <a:pPr/>
              <a:t>21 October 2023</a:t>
            </a:fld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DC78CF5-35C8-844A-9643-9A88AB86A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6004" y="6273342"/>
            <a:ext cx="1002204" cy="365125"/>
          </a:xfrm>
        </p:spPr>
        <p:txBody>
          <a:bodyPr/>
          <a:lstStyle/>
          <a:p>
            <a:r>
              <a:rPr lang="th-TH" sz="800" dirty="0">
                <a:solidFill>
                  <a:srgbClr val="949494"/>
                </a:solidFill>
              </a:rPr>
              <a:t> </a:t>
            </a:r>
            <a:r>
              <a:rPr lang="en-US" sz="800" dirty="0">
                <a:solidFill>
                  <a:srgbClr val="949494"/>
                </a:solidFill>
              </a:rPr>
              <a:t>page </a:t>
            </a:r>
            <a:fld id="{EEDE5E84-8F4A-6B40-BE6C-6DAF3A79CE75}" type="slidenum">
              <a:rPr lang="en-US" sz="800" smtClean="0">
                <a:solidFill>
                  <a:srgbClr val="949494"/>
                </a:solidFill>
              </a:rPr>
              <a:pPr/>
              <a:t>17</a:t>
            </a:fld>
            <a:endParaRPr lang="en-US" sz="800" dirty="0">
              <a:solidFill>
                <a:srgbClr val="949494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B9E24B-E89C-E943-E08D-6A4D8E130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247" y="1397209"/>
            <a:ext cx="7436223" cy="423267"/>
          </a:xfrm>
        </p:spPr>
        <p:txBody>
          <a:bodyPr/>
          <a:lstStyle/>
          <a:p>
            <a:r>
              <a:rPr lang="en-US" sz="2600" dirty="0">
                <a:latin typeface="Arial Nova" panose="020B0504020202020204" pitchFamily="34" charset="0"/>
              </a:rPr>
              <a:t>Stakeholder Engagement Strategies</a:t>
            </a:r>
          </a:p>
        </p:txBody>
      </p:sp>
      <p:pic>
        <p:nvPicPr>
          <p:cNvPr id="5" name="Picture 4" descr="A logo with a lion head&#10;&#10;Description automatically generated">
            <a:extLst>
              <a:ext uri="{FF2B5EF4-FFF2-40B4-BE49-F238E27FC236}">
                <a16:creationId xmlns:a16="http://schemas.microsoft.com/office/drawing/2014/main" id="{27E21ADE-0ABE-0C3D-F31D-88CEFA47B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7810" y="3242821"/>
            <a:ext cx="3589407" cy="358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078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07641-E1C2-D203-7D20-00E7F9BD4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225" y="2841113"/>
            <a:ext cx="9723294" cy="785528"/>
          </a:xfrm>
        </p:spPr>
        <p:txBody>
          <a:bodyPr/>
          <a:lstStyle/>
          <a:p>
            <a:r>
              <a:rPr lang="en-KR" dirty="0"/>
              <a:t>Discussion about  Sustainable Tourism Governance</a:t>
            </a:r>
          </a:p>
        </p:txBody>
      </p:sp>
    </p:spTree>
    <p:extLst>
      <p:ext uri="{BB962C8B-B14F-4D97-AF65-F5344CB8AC3E}">
        <p14:creationId xmlns:p14="http://schemas.microsoft.com/office/powerpoint/2010/main" val="6264830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60CE1-ADF1-1544-853C-04996B82D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4156" y="2284697"/>
            <a:ext cx="6183687" cy="899536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 Nova" panose="020B0504020202020204" pitchFamily="34" charset="0"/>
              </a:rPr>
              <a:t>Q &amp; A </a:t>
            </a:r>
            <a:br>
              <a:rPr lang="en-US" sz="3600" dirty="0">
                <a:latin typeface="Arial Nova" panose="020B0504020202020204" pitchFamily="34" charset="0"/>
              </a:rPr>
            </a:br>
            <a:br>
              <a:rPr lang="en-US" sz="3600" dirty="0">
                <a:latin typeface="Arial Nova" panose="020B0504020202020204" pitchFamily="34" charset="0"/>
              </a:rPr>
            </a:br>
            <a:r>
              <a:rPr lang="en-US" sz="3600" dirty="0">
                <a:latin typeface="Arial Nova" panose="020B05040202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969593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4CAB3A9-8471-9B40-84C0-6E7CD149826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471" b="9471"/>
          <a:stretch/>
        </p:blipFill>
        <p:spPr>
          <a:xfrm>
            <a:off x="378823" y="336331"/>
            <a:ext cx="11416937" cy="61695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DF4CDB-FD67-314A-AD54-EBF29A4961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10" y="3450020"/>
            <a:ext cx="4925870" cy="3429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DB3253B-BCB5-3847-A4C2-8217F53B1D6C}"/>
              </a:ext>
            </a:extLst>
          </p:cNvPr>
          <p:cNvSpPr/>
          <p:nvPr/>
        </p:nvSpPr>
        <p:spPr>
          <a:xfrm>
            <a:off x="3132667" y="457784"/>
            <a:ext cx="5926666" cy="5926666"/>
          </a:xfrm>
          <a:prstGeom prst="ellipse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AC8E4EC7-8A9D-1341-9C6D-424E35B784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600" dirty="0"/>
              <a:t>Sustainable Tourism Governance &amp; Strategic Planning </a:t>
            </a:r>
          </a:p>
        </p:txBody>
      </p:sp>
      <p:sp>
        <p:nvSpPr>
          <p:cNvPr id="23" name="Subtitle 22">
            <a:extLst>
              <a:ext uri="{FF2B5EF4-FFF2-40B4-BE49-F238E27FC236}">
                <a16:creationId xmlns:a16="http://schemas.microsoft.com/office/drawing/2014/main" id="{4D0ACE46-EBA2-1644-BDFA-5880EDE439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Trainer</a:t>
            </a:r>
          </a:p>
          <a:p>
            <a:r>
              <a:rPr lang="en-US" dirty="0"/>
              <a:t>November 2023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5818741-C0C1-8B4D-B03D-B97E827B7A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61798" y="3518237"/>
            <a:ext cx="4974037" cy="498475"/>
          </a:xfrm>
        </p:spPr>
        <p:txBody>
          <a:bodyPr/>
          <a:lstStyle/>
          <a:p>
            <a:r>
              <a:rPr lang="en-US" dirty="0"/>
              <a:t>MODULE 3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7F2107F-6E19-1248-8B58-C71A998C6F80}"/>
              </a:ext>
            </a:extLst>
          </p:cNvPr>
          <p:cNvGrpSpPr/>
          <p:nvPr/>
        </p:nvGrpSpPr>
        <p:grpSpPr>
          <a:xfrm>
            <a:off x="5424917" y="4326676"/>
            <a:ext cx="1347954" cy="141454"/>
            <a:chOff x="5424917" y="3799886"/>
            <a:chExt cx="1347954" cy="141454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FE4E09-C842-A840-AF56-2FDDDDB43F06}"/>
                </a:ext>
              </a:extLst>
            </p:cNvPr>
            <p:cNvSpPr/>
            <p:nvPr/>
          </p:nvSpPr>
          <p:spPr>
            <a:xfrm>
              <a:off x="6631417" y="3799886"/>
              <a:ext cx="141454" cy="141454"/>
            </a:xfrm>
            <a:prstGeom prst="ellipse">
              <a:avLst/>
            </a:prstGeom>
            <a:solidFill>
              <a:srgbClr val="BCDC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BCDCF6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A1F635A-A5CA-7A4A-BCF1-050A22B3F465}"/>
                </a:ext>
              </a:extLst>
            </p:cNvPr>
            <p:cNvSpPr/>
            <p:nvPr/>
          </p:nvSpPr>
          <p:spPr>
            <a:xfrm>
              <a:off x="6390117" y="3799886"/>
              <a:ext cx="141454" cy="141454"/>
            </a:xfrm>
            <a:prstGeom prst="ellipse">
              <a:avLst/>
            </a:prstGeom>
            <a:solidFill>
              <a:srgbClr val="4E8F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BCDCF6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6F942D4-2065-A447-A794-05EC09138792}"/>
                </a:ext>
              </a:extLst>
            </p:cNvPr>
            <p:cNvSpPr/>
            <p:nvPr/>
          </p:nvSpPr>
          <p:spPr>
            <a:xfrm>
              <a:off x="6148817" y="3799886"/>
              <a:ext cx="141454" cy="141454"/>
            </a:xfrm>
            <a:prstGeom prst="ellipse">
              <a:avLst/>
            </a:prstGeom>
            <a:solidFill>
              <a:srgbClr val="73C9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BCDCF6"/>
                </a:solidFill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A2FC17B-6C83-0941-BF5B-F6B99B14E9CB}"/>
                </a:ext>
              </a:extLst>
            </p:cNvPr>
            <p:cNvSpPr/>
            <p:nvPr/>
          </p:nvSpPr>
          <p:spPr>
            <a:xfrm>
              <a:off x="5907517" y="3799886"/>
              <a:ext cx="141454" cy="141454"/>
            </a:xfrm>
            <a:prstGeom prst="ellipse">
              <a:avLst/>
            </a:prstGeom>
            <a:solidFill>
              <a:srgbClr val="008B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BCDCF6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6E10F0E-A144-184C-927D-984EDEABE741}"/>
                </a:ext>
              </a:extLst>
            </p:cNvPr>
            <p:cNvSpPr/>
            <p:nvPr/>
          </p:nvSpPr>
          <p:spPr>
            <a:xfrm>
              <a:off x="5666217" y="3799886"/>
              <a:ext cx="141454" cy="141454"/>
            </a:xfrm>
            <a:prstGeom prst="ellipse">
              <a:avLst/>
            </a:prstGeom>
            <a:solidFill>
              <a:srgbClr val="4E8F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BCDCF6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2C56FC3-9E43-8740-AED5-217C2E4BFE2F}"/>
                </a:ext>
              </a:extLst>
            </p:cNvPr>
            <p:cNvSpPr/>
            <p:nvPr/>
          </p:nvSpPr>
          <p:spPr>
            <a:xfrm>
              <a:off x="5424917" y="3799886"/>
              <a:ext cx="141454" cy="141454"/>
            </a:xfrm>
            <a:prstGeom prst="ellipse">
              <a:avLst/>
            </a:prstGeom>
            <a:solidFill>
              <a:srgbClr val="01B6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BCDCF6"/>
                </a:solidFill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7BF15E8D-7505-FC4A-8482-821E3E7040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0840" y="789124"/>
            <a:ext cx="2035954" cy="72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786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68810-C15A-C249-A3AD-F31EEAB42C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 Nova" panose="020B0504020202020204" pitchFamily="34" charset="0"/>
              </a:rPr>
              <a:t>Introducing Sustainable Tourism Governance (1)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C253DE-C653-EC47-9499-7CD0CBF479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Arial Nova" panose="020B0504020202020204" pitchFamily="34" charset="0"/>
              </a:rPr>
              <a:t>Monday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F9F477-1C07-4244-94E1-A3813638BB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Arial Nova" panose="020B0504020202020204" pitchFamily="34" charset="0"/>
              </a:rPr>
              <a:t>Session 1 </a:t>
            </a:r>
          </a:p>
        </p:txBody>
      </p:sp>
    </p:spTree>
    <p:extLst>
      <p:ext uri="{BB962C8B-B14F-4D97-AF65-F5344CB8AC3E}">
        <p14:creationId xmlns:p14="http://schemas.microsoft.com/office/powerpoint/2010/main" val="4024582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D7BD0-6D41-CF40-90DA-EC1E7182E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 Nova" panose="020B05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EFAFAE-80E8-6A40-A60F-308E37FB0F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75650" y="6256407"/>
            <a:ext cx="1266220" cy="365125"/>
          </a:xfrm>
        </p:spPr>
        <p:txBody>
          <a:bodyPr/>
          <a:lstStyle/>
          <a:p>
            <a:fld id="{D65460C0-EAAC-224C-BF9C-B28038AF74D0}" type="datetime3">
              <a:rPr lang="en-US" sz="800" smtClean="0"/>
              <a:pPr/>
              <a:t>21 October 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4047E6-E7E0-8641-BB2A-9949CDDC6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3034" y="6256408"/>
            <a:ext cx="1002204" cy="365125"/>
          </a:xfrm>
        </p:spPr>
        <p:txBody>
          <a:bodyPr/>
          <a:lstStyle/>
          <a:p>
            <a:r>
              <a:rPr lang="th-TH" sz="800" dirty="0">
                <a:solidFill>
                  <a:srgbClr val="949494"/>
                </a:solidFill>
              </a:rPr>
              <a:t> </a:t>
            </a:r>
            <a:r>
              <a:rPr lang="en-US" sz="800" dirty="0">
                <a:solidFill>
                  <a:srgbClr val="949494"/>
                </a:solidFill>
              </a:rPr>
              <a:t>page </a:t>
            </a:r>
            <a:fld id="{EEDE5E84-8F4A-6B40-BE6C-6DAF3A79CE75}" type="slidenum">
              <a:rPr lang="en-US" sz="800" smtClean="0">
                <a:solidFill>
                  <a:srgbClr val="949494"/>
                </a:solidFill>
              </a:rPr>
              <a:pPr/>
              <a:t>4</a:t>
            </a:fld>
            <a:endParaRPr lang="en-US" sz="800" dirty="0">
              <a:solidFill>
                <a:srgbClr val="949494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492E1B-24EC-A043-825B-44358E9628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92104" y="1624907"/>
            <a:ext cx="7482032" cy="3252787"/>
          </a:xfrm>
        </p:spPr>
        <p:txBody>
          <a:bodyPr anchor="ctr"/>
          <a:lstStyle/>
          <a:p>
            <a:r>
              <a:rPr lang="en-US" dirty="0">
                <a:latin typeface="Arial Nova" panose="020B0504020202020204" pitchFamily="34" charset="0"/>
              </a:rPr>
              <a:t>Introduction to Governance</a:t>
            </a:r>
          </a:p>
          <a:p>
            <a:r>
              <a:rPr lang="en-US" dirty="0">
                <a:latin typeface="Arial Nova" panose="020B0504020202020204" pitchFamily="34" charset="0"/>
              </a:rPr>
              <a:t>Local &amp; Regional Governance Models</a:t>
            </a:r>
          </a:p>
          <a:p>
            <a:r>
              <a:rPr lang="en-US" dirty="0">
                <a:latin typeface="Arial Nova" panose="020B0504020202020204" pitchFamily="34" charset="0"/>
              </a:rPr>
              <a:t>Identifying key Stakeholders</a:t>
            </a:r>
          </a:p>
          <a:p>
            <a:r>
              <a:rPr lang="en-US" dirty="0">
                <a:latin typeface="Arial Nova" panose="020B0504020202020204" pitchFamily="34" charset="0"/>
              </a:rPr>
              <a:t>Stakeholder Engagement Strategies</a:t>
            </a:r>
          </a:p>
        </p:txBody>
      </p:sp>
    </p:spTree>
    <p:extLst>
      <p:ext uri="{BB962C8B-B14F-4D97-AF65-F5344CB8AC3E}">
        <p14:creationId xmlns:p14="http://schemas.microsoft.com/office/powerpoint/2010/main" val="3646969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C880F2A7-4697-8648-B852-E4A1215AA338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>
            <a:alphaModFix/>
          </a:blip>
          <a:srcRect t="3596" b="3596"/>
          <a:stretch/>
        </p:blipFill>
        <p:spPr>
          <a:xfrm>
            <a:off x="484093" y="1670797"/>
            <a:ext cx="4496690" cy="2779417"/>
          </a:xfrm>
          <a:effectLst>
            <a:softEdge rad="123325"/>
          </a:effec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6A628-B1D1-124D-84FD-2430498DF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846" y="4757738"/>
            <a:ext cx="11860307" cy="171231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600" dirty="0">
                <a:latin typeface="Arial Nova" panose="020B0504020202020204" pitchFamily="34" charset="0"/>
              </a:rPr>
              <a:t>Structures of governance schemes and tourism. </a:t>
            </a:r>
          </a:p>
          <a:p>
            <a:pPr marL="0" indent="0">
              <a:buNone/>
            </a:pPr>
            <a:r>
              <a:rPr lang="en-US" sz="2600" dirty="0">
                <a:latin typeface="Arial Nova" panose="020B0504020202020204" pitchFamily="34" charset="0"/>
              </a:rPr>
              <a:t>Geographical aspects. DESTINATION</a:t>
            </a:r>
          </a:p>
          <a:p>
            <a:pPr marL="0" indent="0">
              <a:buNone/>
            </a:pPr>
            <a:r>
              <a:rPr lang="en-US" sz="2600" dirty="0">
                <a:latin typeface="Arial Nova" panose="020B0504020202020204" pitchFamily="34" charset="0"/>
              </a:rPr>
              <a:t>Governance takes a systematic approach to reveal the varying internal and external dynamics that influence tourism policy and strategy across regions and countries.</a:t>
            </a:r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2C9488DD-5FA6-5A45-AE16-169ABEE642D1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3"/>
          <a:srcRect l="3876" r="3876"/>
          <a:stretch/>
        </p:blipFill>
        <p:spPr>
          <a:xfrm>
            <a:off x="6511455" y="1670798"/>
            <a:ext cx="4404195" cy="2779417"/>
          </a:xfrm>
          <a:effectLst>
            <a:softEdge rad="125364"/>
          </a:effectLst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D426A99-BCDC-D14D-986A-12DE0DFAC9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02092" y="6265476"/>
            <a:ext cx="1266220" cy="365125"/>
          </a:xfrm>
        </p:spPr>
        <p:txBody>
          <a:bodyPr/>
          <a:lstStyle/>
          <a:p>
            <a:fld id="{D65460C0-EAAC-224C-BF9C-B28038AF74D0}" type="datetime3">
              <a:rPr lang="en-US" sz="800" smtClean="0"/>
              <a:pPr/>
              <a:t>21 October 2023</a:t>
            </a:fld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DC78CF5-35C8-844A-9643-9A88AB86A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6004" y="6273342"/>
            <a:ext cx="1002204" cy="365125"/>
          </a:xfrm>
        </p:spPr>
        <p:txBody>
          <a:bodyPr/>
          <a:lstStyle/>
          <a:p>
            <a:r>
              <a:rPr lang="th-TH" sz="800" dirty="0">
                <a:solidFill>
                  <a:srgbClr val="949494"/>
                </a:solidFill>
              </a:rPr>
              <a:t> </a:t>
            </a:r>
            <a:r>
              <a:rPr lang="en-US" sz="800" dirty="0">
                <a:solidFill>
                  <a:srgbClr val="949494"/>
                </a:solidFill>
              </a:rPr>
              <a:t>page </a:t>
            </a:r>
            <a:fld id="{EEDE5E84-8F4A-6B40-BE6C-6DAF3A79CE75}" type="slidenum">
              <a:rPr lang="en-US" sz="800" smtClean="0">
                <a:solidFill>
                  <a:srgbClr val="949494"/>
                </a:solidFill>
              </a:rPr>
              <a:pPr/>
              <a:t>5</a:t>
            </a:fld>
            <a:endParaRPr lang="en-US" sz="800" dirty="0">
              <a:solidFill>
                <a:srgbClr val="949494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B9E24B-E89C-E943-E08D-6A4D8E130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261" y="940009"/>
            <a:ext cx="7436223" cy="423267"/>
          </a:xfrm>
        </p:spPr>
        <p:txBody>
          <a:bodyPr/>
          <a:lstStyle/>
          <a:p>
            <a:r>
              <a:rPr lang="en-US" dirty="0">
                <a:latin typeface="Arial Nova" panose="020B0504020202020204" pitchFamily="34" charset="0"/>
              </a:rPr>
              <a:t>Introduction to Governance &amp; Tourism</a:t>
            </a:r>
          </a:p>
        </p:txBody>
      </p:sp>
    </p:spTree>
    <p:extLst>
      <p:ext uri="{BB962C8B-B14F-4D97-AF65-F5344CB8AC3E}">
        <p14:creationId xmlns:p14="http://schemas.microsoft.com/office/powerpoint/2010/main" val="2276580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C880F2A7-4697-8648-B852-E4A1215AA338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l="4565" r="4565"/>
          <a:stretch/>
        </p:blipFill>
        <p:spPr>
          <a:xfrm>
            <a:off x="898431" y="1952019"/>
            <a:ext cx="4293543" cy="2653851"/>
          </a:xfrm>
          <a:effectLst>
            <a:softEdge rad="117792"/>
          </a:effec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6A628-B1D1-124D-84FD-2430498DF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846" y="5037525"/>
            <a:ext cx="11860307" cy="14325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>
                <a:latin typeface="Arial Nova" panose="020B0504020202020204" pitchFamily="34" charset="0"/>
              </a:rPr>
              <a:t>Governance schemes vary from region to region and from country to country.</a:t>
            </a:r>
          </a:p>
          <a:p>
            <a:pPr marL="0" indent="0">
              <a:buNone/>
            </a:pPr>
            <a:r>
              <a:rPr lang="en-US" sz="2600" dirty="0">
                <a:latin typeface="Arial Nova" panose="020B0504020202020204" pitchFamily="34" charset="0"/>
              </a:rPr>
              <a:t>Various sociocultural values and administrative norms lead to different governance structures.</a:t>
            </a:r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2C9488DD-5FA6-5A45-AE16-169ABEE642D1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3"/>
          <a:srcRect l="5481" r="5481"/>
          <a:stretch/>
        </p:blipFill>
        <p:spPr>
          <a:xfrm>
            <a:off x="6095999" y="1871203"/>
            <a:ext cx="4461345" cy="2815484"/>
          </a:xfrm>
          <a:effectLst>
            <a:softEdge rad="120111"/>
          </a:effectLst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D426A99-BCDC-D14D-986A-12DE0DFAC9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02092" y="6265476"/>
            <a:ext cx="1266220" cy="365125"/>
          </a:xfrm>
        </p:spPr>
        <p:txBody>
          <a:bodyPr/>
          <a:lstStyle/>
          <a:p>
            <a:fld id="{D65460C0-EAAC-224C-BF9C-B28038AF74D0}" type="datetime3">
              <a:rPr lang="en-US" sz="800" smtClean="0"/>
              <a:pPr/>
              <a:t>21 October 2023</a:t>
            </a:fld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DC78CF5-35C8-844A-9643-9A88AB86A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6004" y="6273342"/>
            <a:ext cx="1002204" cy="365125"/>
          </a:xfrm>
        </p:spPr>
        <p:txBody>
          <a:bodyPr/>
          <a:lstStyle/>
          <a:p>
            <a:r>
              <a:rPr lang="th-TH" sz="800" dirty="0">
                <a:solidFill>
                  <a:srgbClr val="949494"/>
                </a:solidFill>
              </a:rPr>
              <a:t> </a:t>
            </a:r>
            <a:r>
              <a:rPr lang="en-US" sz="800" dirty="0">
                <a:solidFill>
                  <a:srgbClr val="949494"/>
                </a:solidFill>
              </a:rPr>
              <a:t>page </a:t>
            </a:r>
            <a:fld id="{EEDE5E84-8F4A-6B40-BE6C-6DAF3A79CE75}" type="slidenum">
              <a:rPr lang="en-US" sz="800" smtClean="0">
                <a:solidFill>
                  <a:srgbClr val="949494"/>
                </a:solidFill>
              </a:rPr>
              <a:pPr/>
              <a:t>6</a:t>
            </a:fld>
            <a:endParaRPr lang="en-US" sz="800" dirty="0">
              <a:solidFill>
                <a:srgbClr val="949494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B9E24B-E89C-E943-E08D-6A4D8E130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247" y="961317"/>
            <a:ext cx="7436223" cy="423267"/>
          </a:xfrm>
        </p:spPr>
        <p:txBody>
          <a:bodyPr/>
          <a:lstStyle/>
          <a:p>
            <a:r>
              <a:rPr lang="en-US" dirty="0">
                <a:latin typeface="Arial Nova" panose="020B0504020202020204" pitchFamily="34" charset="0"/>
              </a:rPr>
              <a:t>Introduction to Governance &amp; Tourism</a:t>
            </a:r>
          </a:p>
        </p:txBody>
      </p:sp>
    </p:spTree>
    <p:extLst>
      <p:ext uri="{BB962C8B-B14F-4D97-AF65-F5344CB8AC3E}">
        <p14:creationId xmlns:p14="http://schemas.microsoft.com/office/powerpoint/2010/main" val="3862808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6A628-B1D1-124D-84FD-2430498DF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693" y="1737113"/>
            <a:ext cx="11860307" cy="14325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>
                <a:latin typeface="Arial Nova" panose="020B0504020202020204" pitchFamily="34" charset="0"/>
              </a:rPr>
              <a:t>Presentation of Examples - Singapore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D426A99-BCDC-D14D-986A-12DE0DFAC9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02092" y="6265476"/>
            <a:ext cx="1266220" cy="365125"/>
          </a:xfrm>
        </p:spPr>
        <p:txBody>
          <a:bodyPr/>
          <a:lstStyle/>
          <a:p>
            <a:fld id="{D65460C0-EAAC-224C-BF9C-B28038AF74D0}" type="datetime3">
              <a:rPr lang="en-US" sz="800" smtClean="0"/>
              <a:pPr/>
              <a:t>21 October 2023</a:t>
            </a:fld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DC78CF5-35C8-844A-9643-9A88AB86A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6004" y="6273342"/>
            <a:ext cx="1002204" cy="365125"/>
          </a:xfrm>
        </p:spPr>
        <p:txBody>
          <a:bodyPr/>
          <a:lstStyle/>
          <a:p>
            <a:r>
              <a:rPr lang="th-TH" sz="800" dirty="0">
                <a:solidFill>
                  <a:srgbClr val="949494"/>
                </a:solidFill>
              </a:rPr>
              <a:t> </a:t>
            </a:r>
            <a:r>
              <a:rPr lang="en-US" sz="800" dirty="0">
                <a:solidFill>
                  <a:srgbClr val="949494"/>
                </a:solidFill>
              </a:rPr>
              <a:t>page </a:t>
            </a:r>
            <a:fld id="{EEDE5E84-8F4A-6B40-BE6C-6DAF3A79CE75}" type="slidenum">
              <a:rPr lang="en-US" sz="800" smtClean="0">
                <a:solidFill>
                  <a:srgbClr val="949494"/>
                </a:solidFill>
              </a:rPr>
              <a:pPr/>
              <a:t>7</a:t>
            </a:fld>
            <a:endParaRPr lang="en-US" sz="800" dirty="0">
              <a:solidFill>
                <a:srgbClr val="949494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B9E24B-E89C-E943-E08D-6A4D8E130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7960" y="911434"/>
            <a:ext cx="7436223" cy="423267"/>
          </a:xfrm>
        </p:spPr>
        <p:txBody>
          <a:bodyPr/>
          <a:lstStyle/>
          <a:p>
            <a:r>
              <a:rPr lang="en-US" dirty="0">
                <a:latin typeface="Arial Nova" panose="020B0504020202020204" pitchFamily="34" charset="0"/>
              </a:rPr>
              <a:t>Introduction to Governance &amp; Tourism</a:t>
            </a:r>
          </a:p>
        </p:txBody>
      </p:sp>
      <p:pic>
        <p:nvPicPr>
          <p:cNvPr id="14" name="Picture 13" descr="A group of people holding certificates&#10;&#10;Description automatically generated">
            <a:extLst>
              <a:ext uri="{FF2B5EF4-FFF2-40B4-BE49-F238E27FC236}">
                <a16:creationId xmlns:a16="http://schemas.microsoft.com/office/drawing/2014/main" id="{4DF64781-08DF-E105-0F76-1577E90A4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5" y="2453375"/>
            <a:ext cx="6244467" cy="3902792"/>
          </a:xfrm>
          <a:prstGeom prst="rect">
            <a:avLst/>
          </a:prstGeom>
          <a:effectLst>
            <a:softEdge rad="131652"/>
          </a:effectLst>
        </p:spPr>
      </p:pic>
    </p:spTree>
    <p:extLst>
      <p:ext uri="{BB962C8B-B14F-4D97-AF65-F5344CB8AC3E}">
        <p14:creationId xmlns:p14="http://schemas.microsoft.com/office/powerpoint/2010/main" val="1382510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6A628-B1D1-124D-84FD-2430498DF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693" y="1737113"/>
            <a:ext cx="11860307" cy="14325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>
                <a:latin typeface="Arial Nova" panose="020B0504020202020204" pitchFamily="34" charset="0"/>
              </a:rPr>
              <a:t>Presentation of Examples - India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D426A99-BCDC-D14D-986A-12DE0DFAC9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02092" y="6265476"/>
            <a:ext cx="1266220" cy="365125"/>
          </a:xfrm>
        </p:spPr>
        <p:txBody>
          <a:bodyPr/>
          <a:lstStyle/>
          <a:p>
            <a:fld id="{D65460C0-EAAC-224C-BF9C-B28038AF74D0}" type="datetime3">
              <a:rPr lang="en-US" sz="800" smtClean="0"/>
              <a:pPr/>
              <a:t>21 October 2023</a:t>
            </a:fld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DC78CF5-35C8-844A-9643-9A88AB86A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6004" y="6273342"/>
            <a:ext cx="1002204" cy="365125"/>
          </a:xfrm>
        </p:spPr>
        <p:txBody>
          <a:bodyPr/>
          <a:lstStyle/>
          <a:p>
            <a:r>
              <a:rPr lang="th-TH" sz="800" dirty="0">
                <a:solidFill>
                  <a:srgbClr val="949494"/>
                </a:solidFill>
              </a:rPr>
              <a:t> </a:t>
            </a:r>
            <a:r>
              <a:rPr lang="en-US" sz="800" dirty="0">
                <a:solidFill>
                  <a:srgbClr val="949494"/>
                </a:solidFill>
              </a:rPr>
              <a:t>page </a:t>
            </a:r>
            <a:fld id="{EEDE5E84-8F4A-6B40-BE6C-6DAF3A79CE75}" type="slidenum">
              <a:rPr lang="en-US" sz="800" smtClean="0">
                <a:solidFill>
                  <a:srgbClr val="949494"/>
                </a:solidFill>
              </a:rPr>
              <a:pPr/>
              <a:t>8</a:t>
            </a:fld>
            <a:endParaRPr lang="en-US" sz="800" dirty="0">
              <a:solidFill>
                <a:srgbClr val="949494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B9E24B-E89C-E943-E08D-6A4D8E130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7960" y="911434"/>
            <a:ext cx="7436223" cy="423267"/>
          </a:xfrm>
        </p:spPr>
        <p:txBody>
          <a:bodyPr/>
          <a:lstStyle/>
          <a:p>
            <a:r>
              <a:rPr lang="en-US" dirty="0">
                <a:latin typeface="Arial Nova" panose="020B0504020202020204" pitchFamily="34" charset="0"/>
              </a:rPr>
              <a:t>Introduction to Governance &amp; Tourism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DF64781-08DF-E105-0F76-1577E90A40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571876" y="2453375"/>
            <a:ext cx="6267576" cy="4277016"/>
          </a:xfrm>
          <a:prstGeom prst="rect">
            <a:avLst/>
          </a:prstGeom>
          <a:effectLst>
            <a:softEdge rad="131652"/>
          </a:effectLst>
        </p:spPr>
      </p:pic>
    </p:spTree>
    <p:extLst>
      <p:ext uri="{BB962C8B-B14F-4D97-AF65-F5344CB8AC3E}">
        <p14:creationId xmlns:p14="http://schemas.microsoft.com/office/powerpoint/2010/main" val="106871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6A628-B1D1-124D-84FD-2430498DF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669" y="2418351"/>
            <a:ext cx="11178659" cy="14325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>
                <a:latin typeface="Arial Nova" panose="020B0504020202020204" pitchFamily="34" charset="0"/>
              </a:rPr>
              <a:t>Local Authorities – Tourism Authorities</a:t>
            </a:r>
          </a:p>
          <a:p>
            <a:pPr marL="0" indent="0">
              <a:buNone/>
            </a:pPr>
            <a:r>
              <a:rPr lang="en-US" sz="2600" dirty="0">
                <a:latin typeface="Arial Nova" panose="020B0504020202020204" pitchFamily="34" charset="0"/>
              </a:rPr>
              <a:t>Tourism Bodies and Associations</a:t>
            </a:r>
          </a:p>
          <a:p>
            <a:pPr marL="0" indent="0">
              <a:buNone/>
            </a:pPr>
            <a:r>
              <a:rPr lang="en-US" sz="2600" dirty="0">
                <a:latin typeface="Arial Nova" panose="020B0504020202020204" pitchFamily="34" charset="0"/>
              </a:rPr>
              <a:t>CVBs - DMOs</a:t>
            </a:r>
          </a:p>
          <a:p>
            <a:pPr marL="0" indent="0">
              <a:buNone/>
            </a:pPr>
            <a:endParaRPr lang="en-US" sz="2600" dirty="0">
              <a:latin typeface="Arial Nova" panose="020B0504020202020204" pitchFamily="34" charset="0"/>
            </a:endParaRPr>
          </a:p>
          <a:p>
            <a:pPr marL="0" indent="0">
              <a:buNone/>
            </a:pPr>
            <a:endParaRPr lang="en-US" sz="2600" dirty="0">
              <a:latin typeface="Arial Nova" panose="020B0504020202020204" pitchFamily="34" charset="0"/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D426A99-BCDC-D14D-986A-12DE0DFAC9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02092" y="6265476"/>
            <a:ext cx="1266220" cy="365125"/>
          </a:xfrm>
        </p:spPr>
        <p:txBody>
          <a:bodyPr/>
          <a:lstStyle/>
          <a:p>
            <a:fld id="{D65460C0-EAAC-224C-BF9C-B28038AF74D0}" type="datetime3">
              <a:rPr lang="en-US" sz="800" smtClean="0"/>
              <a:pPr/>
              <a:t>21 October 2023</a:t>
            </a:fld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DC78CF5-35C8-844A-9643-9A88AB86A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6004" y="6273342"/>
            <a:ext cx="1002204" cy="365125"/>
          </a:xfrm>
        </p:spPr>
        <p:txBody>
          <a:bodyPr/>
          <a:lstStyle/>
          <a:p>
            <a:r>
              <a:rPr lang="th-TH" sz="800" dirty="0">
                <a:solidFill>
                  <a:srgbClr val="949494"/>
                </a:solidFill>
              </a:rPr>
              <a:t> </a:t>
            </a:r>
            <a:r>
              <a:rPr lang="en-US" sz="800" dirty="0">
                <a:solidFill>
                  <a:srgbClr val="949494"/>
                </a:solidFill>
              </a:rPr>
              <a:t>page </a:t>
            </a:r>
            <a:fld id="{EEDE5E84-8F4A-6B40-BE6C-6DAF3A79CE75}" type="slidenum">
              <a:rPr lang="en-US" sz="800" smtClean="0">
                <a:solidFill>
                  <a:srgbClr val="949494"/>
                </a:solidFill>
              </a:rPr>
              <a:pPr/>
              <a:t>9</a:t>
            </a:fld>
            <a:endParaRPr lang="en-US" sz="800" dirty="0">
              <a:solidFill>
                <a:srgbClr val="949494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B9E24B-E89C-E943-E08D-6A4D8E130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247" y="1397209"/>
            <a:ext cx="7436223" cy="423267"/>
          </a:xfrm>
        </p:spPr>
        <p:txBody>
          <a:bodyPr/>
          <a:lstStyle/>
          <a:p>
            <a:r>
              <a:rPr lang="en-US" sz="2600" dirty="0">
                <a:latin typeface="Arial Nova" panose="020B0504020202020204" pitchFamily="34" charset="0"/>
              </a:rPr>
              <a:t>Local &amp; Regional Governance Models</a:t>
            </a:r>
          </a:p>
        </p:txBody>
      </p:sp>
      <p:pic>
        <p:nvPicPr>
          <p:cNvPr id="5" name="Picture 4" descr="A logo with colorful lines&#10;&#10;Description automatically generated">
            <a:extLst>
              <a:ext uri="{FF2B5EF4-FFF2-40B4-BE49-F238E27FC236}">
                <a16:creationId xmlns:a16="http://schemas.microsoft.com/office/drawing/2014/main" id="{E51DC06E-E613-96CF-2504-249DBD8D6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0659" y="2225468"/>
            <a:ext cx="3776447" cy="2427716"/>
          </a:xfrm>
          <a:prstGeom prst="rect">
            <a:avLst/>
          </a:prstGeom>
        </p:spPr>
      </p:pic>
      <p:pic>
        <p:nvPicPr>
          <p:cNvPr id="7" name="Picture 6" descr="A black and blue text on a black background&#10;&#10;Description automatically generated">
            <a:extLst>
              <a:ext uri="{FF2B5EF4-FFF2-40B4-BE49-F238E27FC236}">
                <a16:creationId xmlns:a16="http://schemas.microsoft.com/office/drawing/2014/main" id="{AA37AB5D-C32A-E17D-79D1-2D41C5161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9538" y="4553490"/>
            <a:ext cx="3955790" cy="1306994"/>
          </a:xfrm>
          <a:prstGeom prst="rect">
            <a:avLst/>
          </a:prstGeom>
        </p:spPr>
      </p:pic>
      <p:pic>
        <p:nvPicPr>
          <p:cNvPr id="10" name="Picture 9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6B4A01D7-DD4F-FC3C-16A2-94D4608B32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5990" y="4553490"/>
            <a:ext cx="3142826" cy="149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687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005C9F"/>
      </a:dk2>
      <a:lt2>
        <a:srgbClr val="EDEDEF"/>
      </a:lt2>
      <a:accent1>
        <a:srgbClr val="008AD1"/>
      </a:accent1>
      <a:accent2>
        <a:srgbClr val="01B6ED"/>
      </a:accent2>
      <a:accent3>
        <a:srgbClr val="72C8DB"/>
      </a:accent3>
      <a:accent4>
        <a:srgbClr val="EA5A0D"/>
      </a:accent4>
      <a:accent5>
        <a:srgbClr val="FFDC0E"/>
      </a:accent5>
      <a:accent6>
        <a:srgbClr val="0A983A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alpha val="72000"/>
          </a:schemeClr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11811</TotalTime>
  <Words>464</Words>
  <Application>Microsoft Macintosh PowerPoint</Application>
  <PresentationFormat>Widescreen</PresentationFormat>
  <Paragraphs>106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Arial Nova</vt:lpstr>
      <vt:lpstr>Calibri</vt:lpstr>
      <vt:lpstr>Office Theme</vt:lpstr>
      <vt:lpstr>Sustainable &amp; Smart Tourism</vt:lpstr>
      <vt:lpstr>Sustainable Tourism Governance &amp; Strategic Planning </vt:lpstr>
      <vt:lpstr>Introducing Sustainable Tourism Governance (1)</vt:lpstr>
      <vt:lpstr>PowerPoint Presentation</vt:lpstr>
      <vt:lpstr>Introduction to Governance &amp; Tourism</vt:lpstr>
      <vt:lpstr>Introduction to Governance &amp; Tourism</vt:lpstr>
      <vt:lpstr>Introduction to Governance &amp; Tourism</vt:lpstr>
      <vt:lpstr>Introduction to Governance &amp; Tourism</vt:lpstr>
      <vt:lpstr>Local &amp; Regional Governance Models</vt:lpstr>
      <vt:lpstr>Local &amp; Regional Governance Models</vt:lpstr>
      <vt:lpstr>The Destination’s Stakeholders and their Role</vt:lpstr>
      <vt:lpstr>The Destination’s Stakeholders and their Role</vt:lpstr>
      <vt:lpstr>The Destination’s Stakeholders and their Role</vt:lpstr>
      <vt:lpstr>Stakeholder Engagement Strategies</vt:lpstr>
      <vt:lpstr>Stakeholder Engagement Strategies</vt:lpstr>
      <vt:lpstr>Stakeholder Engagement Strategies</vt:lpstr>
      <vt:lpstr>Stakeholder Engagement Strategies</vt:lpstr>
      <vt:lpstr>Discussion about  Sustainable Tourism Governance</vt:lpstr>
      <vt:lpstr>Q &amp; A  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Michalis Toanoglou</cp:lastModifiedBy>
  <cp:revision>508</cp:revision>
  <cp:lastPrinted>2023-09-24T09:21:02Z</cp:lastPrinted>
  <dcterms:created xsi:type="dcterms:W3CDTF">2023-02-25T10:22:15Z</dcterms:created>
  <dcterms:modified xsi:type="dcterms:W3CDTF">2023-10-21T14:04:02Z</dcterms:modified>
</cp:coreProperties>
</file>